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66"/>
  </p:notesMasterIdLst>
  <p:handoutMasterIdLst>
    <p:handoutMasterId r:id="rId67"/>
  </p:handoutMasterIdLst>
  <p:sldIdLst>
    <p:sldId id="304" r:id="rId2"/>
    <p:sldId id="478" r:id="rId3"/>
    <p:sldId id="479" r:id="rId4"/>
    <p:sldId id="480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533" r:id="rId13"/>
    <p:sldId id="540" r:id="rId14"/>
    <p:sldId id="537" r:id="rId15"/>
    <p:sldId id="489" r:id="rId16"/>
    <p:sldId id="542" r:id="rId17"/>
    <p:sldId id="543" r:id="rId18"/>
    <p:sldId id="544" r:id="rId19"/>
    <p:sldId id="545" r:id="rId20"/>
    <p:sldId id="547" r:id="rId21"/>
    <p:sldId id="490" r:id="rId22"/>
    <p:sldId id="491" r:id="rId23"/>
    <p:sldId id="492" r:id="rId24"/>
    <p:sldId id="541" r:id="rId25"/>
    <p:sldId id="493" r:id="rId26"/>
    <p:sldId id="502" r:id="rId27"/>
    <p:sldId id="494" r:id="rId28"/>
    <p:sldId id="532" r:id="rId29"/>
    <p:sldId id="495" r:id="rId30"/>
    <p:sldId id="496" r:id="rId31"/>
    <p:sldId id="497" r:id="rId32"/>
    <p:sldId id="499" r:id="rId33"/>
    <p:sldId id="501" r:id="rId34"/>
    <p:sldId id="504" r:id="rId35"/>
    <p:sldId id="516" r:id="rId36"/>
    <p:sldId id="517" r:id="rId37"/>
    <p:sldId id="518" r:id="rId38"/>
    <p:sldId id="593" r:id="rId39"/>
    <p:sldId id="594" r:id="rId40"/>
    <p:sldId id="595" r:id="rId41"/>
    <p:sldId id="596" r:id="rId42"/>
    <p:sldId id="597" r:id="rId43"/>
    <p:sldId id="598" r:id="rId44"/>
    <p:sldId id="599" r:id="rId45"/>
    <p:sldId id="600" r:id="rId46"/>
    <p:sldId id="548" r:id="rId47"/>
    <p:sldId id="520" r:id="rId48"/>
    <p:sldId id="521" r:id="rId49"/>
    <p:sldId id="522" r:id="rId50"/>
    <p:sldId id="601" r:id="rId51"/>
    <p:sldId id="602" r:id="rId52"/>
    <p:sldId id="605" r:id="rId53"/>
    <p:sldId id="603" r:id="rId54"/>
    <p:sldId id="604" r:id="rId55"/>
    <p:sldId id="526" r:id="rId56"/>
    <p:sldId id="527" r:id="rId57"/>
    <p:sldId id="523" r:id="rId58"/>
    <p:sldId id="524" r:id="rId59"/>
    <p:sldId id="590" r:id="rId60"/>
    <p:sldId id="525" r:id="rId61"/>
    <p:sldId id="529" r:id="rId62"/>
    <p:sldId id="530" r:id="rId63"/>
    <p:sldId id="531" r:id="rId64"/>
    <p:sldId id="591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>
          <p15:clr>
            <a:srgbClr val="A4A3A4"/>
          </p15:clr>
        </p15:guide>
        <p15:guide id="2" pos="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FFFF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0" autoAdjust="0"/>
    <p:restoredTop sz="91127" autoAdjust="0"/>
  </p:normalViewPr>
  <p:slideViewPr>
    <p:cSldViewPr>
      <p:cViewPr>
        <p:scale>
          <a:sx n="125" d="100"/>
          <a:sy n="125" d="100"/>
        </p:scale>
        <p:origin x="2056" y="960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D0D72-FB5D-4BDE-A12E-5060773792C2}" type="slidenum">
              <a:rPr lang="en-US"/>
              <a:pPr/>
              <a:t>5</a:t>
            </a:fld>
            <a:endParaRPr lang="en-US"/>
          </a:p>
        </p:txBody>
      </p:sp>
      <p:sp>
        <p:nvSpPr>
          <p:cNvPr id="307814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81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7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56498-645B-4AC2-B5FD-BC69916A2188}" type="slidenum">
              <a:rPr lang="en-US"/>
              <a:pPr/>
              <a:t>6</a:t>
            </a:fld>
            <a:endParaRPr lang="en-US"/>
          </a:p>
        </p:txBody>
      </p:sp>
      <p:sp>
        <p:nvSpPr>
          <p:cNvPr id="308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2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look at some</a:t>
            </a:r>
            <a:r>
              <a:rPr lang="en-US" baseline="0" dirty="0" smtClean="0"/>
              <a:t> part of the genome of 4 individuals –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1 through 4</a:t>
            </a:r>
          </a:p>
          <a:p>
            <a:r>
              <a:rPr lang="en-US" baseline="0" dirty="0" smtClean="0"/>
              <a:t>And see that they are all the same – as we’d expect, except for three variations</a:t>
            </a:r>
          </a:p>
          <a:p>
            <a:r>
              <a:rPr lang="en-US" baseline="0" dirty="0" smtClean="0"/>
              <a:t>It turns out there are many more</a:t>
            </a:r>
          </a:p>
          <a:p>
            <a:r>
              <a:rPr lang="en-US" baseline="0" dirty="0" smtClean="0"/>
              <a:t>And it turns out they seem to co-occur in patterns: “haplotypes” 1 through 4</a:t>
            </a:r>
          </a:p>
          <a:p>
            <a:r>
              <a:rPr lang="en-US" baseline="0" dirty="0" smtClean="0"/>
              <a:t>If you look closer you’d only have to look at three of those variants in these haplotypes to know what other variations these individuals must have</a:t>
            </a:r>
          </a:p>
          <a:p>
            <a:r>
              <a:rPr lang="en-US" baseline="0" dirty="0" smtClean="0"/>
              <a:t>So: variants are correlated some more than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9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diseases and traits are complex and polygenic</a:t>
            </a:r>
            <a:r>
              <a:rPr lang="en-US" baseline="0" dirty="0" smtClean="0"/>
              <a:t> by nature</a:t>
            </a:r>
          </a:p>
          <a:p>
            <a:r>
              <a:rPr lang="en-US" baseline="0" dirty="0" smtClean="0"/>
              <a:t>So many variants contribute to them </a:t>
            </a:r>
          </a:p>
          <a:p>
            <a:r>
              <a:rPr lang="en-US" baseline="0" dirty="0" smtClean="0"/>
              <a:t>And all exert a small effect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Autosomal dominant; 5-10 per 100,000; Huntingtin (HTT) gene; CAG-repeat &lt; 26 repeats</a:t>
            </a:r>
            <a:r>
              <a:rPr lang="en-US" baseline="0" dirty="0" smtClean="0"/>
              <a:t> no disease; 27-35 </a:t>
            </a:r>
            <a:r>
              <a:rPr lang="en-US" baseline="0" dirty="0" err="1" smtClean="0"/>
              <a:t>rpts</a:t>
            </a:r>
            <a:r>
              <a:rPr lang="en-US" baseline="0" dirty="0" smtClean="0"/>
              <a:t> increased risk for offspring (&lt;&lt;50%); 36-39 reduced penetrance offspring affected (50%); 40+ affected offspring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71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Involvement of many genes and environment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Each plays only a small role (consequence - traditional approaches designed to find major genetic effects are ineffective)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Mutations are neither necessary nor sufficient on their own to cause disease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Environmental triggers are common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Inability to recognize DNA changes that have subtle functional impact from majority of variation (likely neutral)</a:t>
            </a: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6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5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604" b="13553"/>
          <a:stretch/>
        </p:blipFill>
        <p:spPr bwMode="auto">
          <a:xfrm>
            <a:off x="0" y="-1"/>
            <a:ext cx="9144000" cy="45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754374"/>
            <a:ext cx="1455816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99" y="579037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44374"/>
            <a:ext cx="2329165" cy="828000"/>
          </a:xfrm>
          <a:prstGeom prst="rect">
            <a:avLst/>
          </a:prstGeom>
        </p:spPr>
      </p:pic>
      <p:pic>
        <p:nvPicPr>
          <p:cNvPr id="22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1" y="1219200"/>
            <a:ext cx="3995999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233604" y="1219200"/>
            <a:ext cx="3995996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2312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1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52800" y="1219200"/>
            <a:ext cx="4876800" cy="53492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1219200"/>
            <a:ext cx="3071913" cy="53492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" y="5009728"/>
            <a:ext cx="8077200" cy="5667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5576466"/>
            <a:ext cx="8077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52400" y="381001"/>
            <a:ext cx="8077200" cy="456016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4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669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3" r="5104" b="30001"/>
          <a:stretch/>
        </p:blipFill>
        <p:spPr bwMode="auto">
          <a:xfrm>
            <a:off x="-7" y="-1"/>
            <a:ext cx="914400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ICIN_logo_cmyk_whit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754374"/>
            <a:ext cx="1455816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99" y="579037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44374"/>
            <a:ext cx="2329165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600200" y="3886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</p:txBody>
      </p:sp>
      <p:pic>
        <p:nvPicPr>
          <p:cNvPr id="16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67488"/>
            <a:ext cx="12998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57" y="4768963"/>
            <a:ext cx="93173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5408" y="4800600"/>
            <a:ext cx="949385" cy="829260"/>
          </a:xfrm>
          <a:prstGeom prst="rect">
            <a:avLst/>
          </a:prstGeom>
        </p:spPr>
      </p:pic>
      <p:pic>
        <p:nvPicPr>
          <p:cNvPr id="14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37" r="34837" b="33094"/>
          <a:stretch/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7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 b="17212"/>
          <a:stretch/>
        </p:blipFill>
        <p:spPr bwMode="auto">
          <a:xfrm>
            <a:off x="0" y="0"/>
            <a:ext cx="9144000" cy="567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1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49172" r="1219" b="5775"/>
          <a:stretch/>
        </p:blipFill>
        <p:spPr bwMode="auto">
          <a:xfrm>
            <a:off x="1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9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1000" y="5791200"/>
            <a:ext cx="2144702" cy="762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7391400" y="5943600"/>
            <a:ext cx="1676400" cy="838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1" y="1219200"/>
            <a:ext cx="3996709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233606" y="1219200"/>
            <a:ext cx="3995994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9" name="Afbeelding 4" descr="onderwijs 3 achtergrond 16-9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0"/>
          <a:stretch/>
        </p:blipFill>
        <p:spPr bwMode="auto">
          <a:xfrm>
            <a:off x="0" y="0"/>
            <a:ext cx="9153525" cy="20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6354000"/>
            <a:ext cx="506334" cy="504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framinghamheartstudy.or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image" Target="../media/image70.jpeg"/><Relationship Id="rId6" Type="http://schemas.openxmlformats.org/officeDocument/2006/relationships/image" Target="../media/image71.png"/><Relationship Id="rId7" Type="http://schemas.openxmlformats.org/officeDocument/2006/relationships/hyperlink" Target="mailto:s.w.vanderlaan-2@umcutrecht.nl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 smtClean="0"/>
              <a:t>Genomics of Atherosclerosis &amp; Cardiovascular Disease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432" y="1981512"/>
            <a:ext cx="7768952" cy="1759928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 smtClean="0"/>
              <a:t>A primer in genetics of cardiovascular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9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7756336" y="5440680"/>
            <a:ext cx="13716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2C9AFF"/>
                </a:solidFill>
              </a:rPr>
              <a:t>S</a:t>
            </a:r>
            <a:r>
              <a:rPr lang="en-US" dirty="0" smtClean="0"/>
              <a:t>ingle-</a:t>
            </a:r>
            <a:r>
              <a:rPr lang="en-US" i="1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ucleotide </a:t>
            </a:r>
            <a:r>
              <a:rPr lang="en-US" i="1" dirty="0" smtClean="0">
                <a:solidFill>
                  <a:srgbClr val="2C9AFF"/>
                </a:solidFill>
              </a:rPr>
              <a:t>P</a:t>
            </a:r>
            <a:r>
              <a:rPr lang="en-US" dirty="0" smtClean="0"/>
              <a:t>olymorphism</a:t>
            </a:r>
            <a:endParaRPr lang="en-US" sz="2000" i="1" dirty="0">
              <a:solidFill>
                <a:srgbClr val="2C9A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5148088" cy="5577840"/>
          </a:xfrm>
          <a:prstGeom prst="rect">
            <a:avLst/>
          </a:prstGeom>
        </p:spPr>
        <p:txBody>
          <a:bodyPr/>
          <a:lstStyle/>
          <a:p>
            <a:pPr lvl="0">
              <a:buSzTx/>
              <a:defRPr/>
            </a:pPr>
            <a:r>
              <a:rPr lang="en-US" dirty="0" smtClean="0">
                <a:sym typeface="Wingdings" pitchFamily="2" charset="2"/>
              </a:rPr>
              <a:t>“one base pair variation”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&gt; </a:t>
            </a:r>
            <a:r>
              <a:rPr lang="en-US" dirty="0" smtClean="0"/>
              <a:t>1% </a:t>
            </a:r>
            <a:r>
              <a:rPr lang="en-US" dirty="0"/>
              <a:t>general </a:t>
            </a:r>
            <a:r>
              <a:rPr lang="en-US" dirty="0" smtClean="0"/>
              <a:t>population (common)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 smtClean="0"/>
              <a:t>≈10 </a:t>
            </a:r>
            <a:r>
              <a:rPr lang="en-US" dirty="0"/>
              <a:t>million SNPs </a:t>
            </a:r>
            <a:r>
              <a:rPr lang="en-US" dirty="0" smtClean="0"/>
              <a:t>(≈0.25% genome)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Makes you and me </a:t>
            </a:r>
            <a:r>
              <a:rPr lang="en-US" dirty="0" smtClean="0"/>
              <a:t>unique</a:t>
            </a:r>
          </a:p>
          <a:p>
            <a:pPr lvl="1">
              <a:buSzPct val="80000"/>
              <a:defRPr/>
            </a:pPr>
            <a:r>
              <a:rPr lang="en-US" dirty="0" smtClean="0"/>
              <a:t>Most common type of genetic variation</a:t>
            </a:r>
            <a:endParaRPr lang="en-US" u="sng" dirty="0"/>
          </a:p>
          <a:p>
            <a:pPr lvl="1">
              <a:buSzPct val="80000"/>
              <a:defRPr/>
            </a:pPr>
            <a:endParaRPr lang="en-US" dirty="0" smtClean="0"/>
          </a:p>
          <a:p>
            <a:pPr>
              <a:buSzPct val="80000"/>
              <a:defRPr/>
            </a:pPr>
            <a:r>
              <a:rPr lang="en-US" dirty="0" smtClean="0"/>
              <a:t>Can </a:t>
            </a:r>
            <a:r>
              <a:rPr lang="en-US" u="sng" dirty="0" smtClean="0"/>
              <a:t>alter amino acid sequence</a:t>
            </a:r>
          </a:p>
          <a:p>
            <a:pPr>
              <a:buSzPct val="80000"/>
              <a:defRPr/>
            </a:pPr>
            <a:r>
              <a:rPr lang="en-US" u="sng" dirty="0" smtClean="0"/>
              <a:t>Differential correlation </a:t>
            </a:r>
            <a:r>
              <a:rPr lang="en-US" dirty="0" smtClean="0"/>
              <a:t>between SNPs in various populations</a:t>
            </a:r>
          </a:p>
          <a:p>
            <a:pPr>
              <a:buSzPct val="80000"/>
              <a:defRPr/>
            </a:pPr>
            <a:r>
              <a:rPr lang="en-US" dirty="0" smtClean="0"/>
              <a:t>Used as </a:t>
            </a:r>
            <a:r>
              <a:rPr lang="en-US" u="sng" dirty="0" smtClean="0"/>
              <a:t>proxies</a:t>
            </a:r>
            <a:r>
              <a:rPr lang="en-US" dirty="0" smtClean="0"/>
              <a:t> in genetic associations studies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10</a:t>
            </a:fld>
            <a:endParaRPr lang="en-US" dirty="0" smtClean="0"/>
          </a:p>
        </p:txBody>
      </p:sp>
      <p:pic>
        <p:nvPicPr>
          <p:cNvPr id="5" name="Picture 2" descr="HapMap logo print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124744"/>
            <a:ext cx="2327176" cy="118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6"/>
          <p:cNvSpPr txBox="1"/>
          <p:nvPr/>
        </p:nvSpPr>
        <p:spPr>
          <a:xfrm>
            <a:off x="7380312" y="227687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bg1"/>
                </a:solidFill>
                <a:latin typeface="+mn-lt"/>
              </a:rPr>
              <a:t>www.hapmap.org</a:t>
            </a:r>
            <a:endParaRPr lang="nl-NL" sz="120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C:\Users\sander\Genomics\_media\500px-Dna-SNP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636912"/>
            <a:ext cx="3168352" cy="39667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5364088" y="4293096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+mn-lt"/>
                <a:ea typeface="ＭＳ Ｐゴシック" pitchFamily="34" charset="-128"/>
              </a:rPr>
              <a:t>Maternal copy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756336" y="4725144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34" charset="-128"/>
              </a:rPr>
              <a:t>Paternal copy</a:t>
            </a:r>
          </a:p>
        </p:txBody>
      </p:sp>
    </p:spTree>
    <p:extLst>
      <p:ext uri="{BB962C8B-B14F-4D97-AF65-F5344CB8AC3E}">
        <p14:creationId xmlns:p14="http://schemas.microsoft.com/office/powerpoint/2010/main" val="923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11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002" y="1077786"/>
            <a:ext cx="7425996" cy="547541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081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12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" y="914400"/>
            <a:ext cx="87682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0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94" y="914400"/>
            <a:ext cx="66158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8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28600"/>
            <a:ext cx="49442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8229600" y="5321300"/>
            <a:ext cx="13716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disequilibrium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4800600" y="3657600"/>
            <a:ext cx="4114800" cy="312420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nl-NL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876800" y="3898900"/>
            <a:ext cx="2857500" cy="2794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solidFill>
                <a:schemeClr val="tx1">
                  <a:lumMod val="10000"/>
                </a:schemeClr>
              </a:solidFill>
              <a:latin typeface="Calibri"/>
              <a:ea typeface="Gill Sans" pitchFamily="-110" charset="0"/>
              <a:cs typeface="Calibri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21288" y="4160838"/>
            <a:ext cx="819150" cy="1389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219700" y="5321300"/>
            <a:ext cx="822325" cy="85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24475" y="6159500"/>
            <a:ext cx="633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134100" y="61595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7213600" y="4254500"/>
            <a:ext cx="0" cy="1763713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 rot="16200000">
            <a:off x="6649681" y="4997242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allele frequency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159500" y="4165600"/>
            <a:ext cx="819150" cy="16129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157913" y="5549900"/>
            <a:ext cx="822325" cy="619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108700" y="3136900"/>
            <a:ext cx="0" cy="685800"/>
          </a:xfrm>
          <a:prstGeom prst="line">
            <a:avLst/>
          </a:prstGeom>
          <a:ln>
            <a:headEnd/>
            <a:tailEnd type="triangle" w="lg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5354638" y="3340100"/>
            <a:ext cx="334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i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1600" baseline="300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cxnSp>
        <p:nvCxnSpPr>
          <p:cNvPr id="17" name="AutoShape 30"/>
          <p:cNvCxnSpPr>
            <a:cxnSpLocks noChangeShapeType="1"/>
            <a:endCxn id="31" idx="1"/>
          </p:cNvCxnSpPr>
          <p:nvPr/>
        </p:nvCxnSpPr>
        <p:spPr bwMode="auto">
          <a:xfrm rot="5400000">
            <a:off x="5567362" y="2398713"/>
            <a:ext cx="3175" cy="1079500"/>
          </a:xfrm>
          <a:prstGeom prst="curvedConnector3">
            <a:avLst>
              <a:gd name="adj1" fmla="val 12000005"/>
            </a:avLst>
          </a:prstGeom>
          <a:ln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5486400" y="1965325"/>
            <a:ext cx="1274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</a:t>
            </a:r>
            <a:b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</a:br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marker</a:t>
            </a:r>
          </a:p>
        </p:txBody>
      </p:sp>
      <p:sp>
        <p:nvSpPr>
          <p:cNvPr id="19" name="Line 2"/>
          <p:cNvSpPr>
            <a:spLocks noChangeShapeType="1"/>
          </p:cNvSpPr>
          <p:nvPr/>
        </p:nvSpPr>
        <p:spPr bwMode="auto">
          <a:xfrm>
            <a:off x="0" y="2752725"/>
            <a:ext cx="91440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>
            <a:off x="6108700" y="2600325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9342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7086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7543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8610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>
            <a:off x="304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953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620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2133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35814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495800" y="1952625"/>
            <a:ext cx="1076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5029200" y="2597150"/>
            <a:ext cx="0" cy="304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304800" y="10668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eaLnBrk="1" hangingPunct="1"/>
            <a:r>
              <a:rPr lang="en-US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Non-random association of alleles at two or more loci</a:t>
            </a:r>
            <a:endParaRPr lang="fr-FR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365760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Because of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linkage disequilibrium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between SNPs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Genetic 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association studies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can investigate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 markers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(SNPs) 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And use these as </a:t>
            </a:r>
            <a:r>
              <a:rPr lang="en-US" u="sng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proxies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of the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274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Things </a:t>
            </a:r>
            <a:r>
              <a:rPr lang="en-US" dirty="0" err="1" smtClean="0"/>
              <a:t>YOu</a:t>
            </a:r>
            <a:r>
              <a:rPr lang="en-US" dirty="0" smtClean="0"/>
              <a:t> Should Know NOW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399" y="350837"/>
            <a:ext cx="8806405" cy="18540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We are </a:t>
            </a:r>
            <a:r>
              <a:rPr lang="en-US" smtClean="0"/>
              <a:t>all equally unique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~</a:t>
            </a:r>
            <a:r>
              <a:rPr lang="en-US" dirty="0" smtClean="0"/>
              <a:t>100 million genetic variations are known to date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among </a:t>
            </a:r>
            <a:r>
              <a:rPr lang="en-US" dirty="0" smtClean="0"/>
              <a:t>~3 billion base pairs in the human genome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8" y="2702520"/>
            <a:ext cx="6492889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3429000" y="6377553"/>
            <a:ext cx="5029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International </a:t>
            </a:r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HapMap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Project.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426:789-796; 2003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Pe’er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I.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32(4):381-385; 2008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Dudbridge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32(3):227-234; 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2008</a:t>
            </a:r>
            <a:endParaRPr lang="en-US" sz="900" dirty="0" smtClean="0">
              <a:solidFill>
                <a:schemeClr val="tx1">
                  <a:lumMod val="1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3445" t="5227" r="14296" b="27229"/>
          <a:stretch/>
        </p:blipFill>
        <p:spPr>
          <a:xfrm>
            <a:off x="2128911" y="2182449"/>
            <a:ext cx="6634972" cy="3880849"/>
          </a:xfrm>
          <a:prstGeom prst="rect">
            <a:avLst/>
          </a:prstGeom>
        </p:spPr>
      </p:pic>
      <p:sp>
        <p:nvSpPr>
          <p:cNvPr id="32" name="Title 3"/>
          <p:cNvSpPr txBox="1">
            <a:spLocks/>
          </p:cNvSpPr>
          <p:nvPr/>
        </p:nvSpPr>
        <p:spPr>
          <a:xfrm>
            <a:off x="152399" y="350838"/>
            <a:ext cx="8806405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/>
              <a:t>These genetic variants, </a:t>
            </a:r>
            <a:r>
              <a:rPr lang="en-US" i="1" dirty="0"/>
              <a:t>i.e.</a:t>
            </a:r>
            <a:r>
              <a:rPr lang="en-US" dirty="0"/>
              <a:t> single-nucleotide polymorphisms (SNPs), are correlated and </a:t>
            </a:r>
            <a:r>
              <a:rPr lang="en-US" dirty="0" smtClean="0"/>
              <a:t>form </a:t>
            </a:r>
            <a:r>
              <a:rPr lang="en-US" i="1" dirty="0" smtClean="0"/>
              <a:t>haplotypes</a:t>
            </a:r>
            <a:endParaRPr lang="en-US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" y="1219200"/>
            <a:ext cx="197771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8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3429000" y="6582544"/>
            <a:ext cx="502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Asselbergs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F.W., van der Laan S.W., de Bakker P.I.W.</a:t>
            </a:r>
            <a:r>
              <a:rPr lang="en-US" sz="900" i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900" b="1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NTvG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159:A5821; 2014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53" t="1822" r="7787" b="1287"/>
          <a:stretch/>
        </p:blipFill>
        <p:spPr>
          <a:xfrm>
            <a:off x="1580222" y="1988839"/>
            <a:ext cx="5983556" cy="4429545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52399" y="350838"/>
            <a:ext cx="8806405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/>
              <a:t>Common diseases and traits are complex and polygenic by </a:t>
            </a:r>
            <a:r>
              <a:rPr lang="en-US" dirty="0" smtClean="0"/>
              <a:t>nature</a:t>
            </a:r>
          </a:p>
          <a:p>
            <a:pPr algn="ctr"/>
            <a:r>
              <a:rPr lang="en-US" dirty="0" smtClean="0"/>
              <a:t>many </a:t>
            </a:r>
            <a:r>
              <a:rPr lang="en-US" dirty="0"/>
              <a:t>SNPs are involved with small effects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0396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discuss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Recapture Some Basic Genetics</a:t>
            </a:r>
          </a:p>
          <a:p>
            <a:pPr lvl="1"/>
            <a:r>
              <a:rPr lang="en-US" dirty="0" smtClean="0"/>
              <a:t>Human Genome &amp; Genetic Variation</a:t>
            </a:r>
          </a:p>
          <a:p>
            <a:r>
              <a:rPr lang="en-US" dirty="0" smtClean="0"/>
              <a:t>Basic concepts of modern-day genomic studies</a:t>
            </a:r>
          </a:p>
          <a:p>
            <a:pPr lvl="1"/>
            <a:r>
              <a:rPr lang="en-US" dirty="0" smtClean="0"/>
              <a:t>Mendelian </a:t>
            </a:r>
            <a:r>
              <a:rPr lang="en-US" dirty="0" smtClean="0"/>
              <a:t>Diseases &amp; Complex Diseases</a:t>
            </a:r>
          </a:p>
          <a:p>
            <a:pPr lvl="1"/>
            <a:r>
              <a:rPr lang="en-US" dirty="0" smtClean="0"/>
              <a:t>Huntington’s Disease</a:t>
            </a:r>
          </a:p>
          <a:p>
            <a:pPr lvl="1"/>
            <a:r>
              <a:rPr lang="en-US" dirty="0" smtClean="0"/>
              <a:t>GWAS &amp; Statistics</a:t>
            </a:r>
          </a:p>
          <a:p>
            <a:pPr lvl="1"/>
            <a:r>
              <a:rPr lang="en-US" dirty="0" smtClean="0"/>
              <a:t>Coronary artery disease</a:t>
            </a:r>
          </a:p>
          <a:p>
            <a:pPr lvl="1"/>
            <a:r>
              <a:rPr lang="en-US" dirty="0" smtClean="0"/>
              <a:t>Other examples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97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12088" cy="516212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are all </a:t>
            </a:r>
            <a:r>
              <a:rPr lang="en-US" dirty="0" smtClean="0"/>
              <a:t>equally unique: ~100 </a:t>
            </a:r>
            <a:r>
              <a:rPr lang="en-US" dirty="0"/>
              <a:t>million genetic variations are known to </a:t>
            </a:r>
            <a:r>
              <a:rPr lang="en-US" dirty="0" smtClean="0"/>
              <a:t>date, among </a:t>
            </a:r>
            <a:r>
              <a:rPr lang="en-US" dirty="0"/>
              <a:t>~3 billion base pairs in the human </a:t>
            </a:r>
            <a:r>
              <a:rPr lang="en-US" dirty="0" smtClean="0"/>
              <a:t>genome</a:t>
            </a:r>
          </a:p>
          <a:p>
            <a:pPr marL="457200" indent="-457200">
              <a:lnSpc>
                <a:spcPts val="35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</a:rPr>
              <a:t>These 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genetic variants, i.e. single-nucleotide polymorphisms (SNPs), are correlated and form </a:t>
            </a:r>
            <a:r>
              <a:rPr lang="en-US" i="1" dirty="0">
                <a:solidFill>
                  <a:schemeClr val="tx1">
                    <a:lumMod val="10000"/>
                  </a:schemeClr>
                </a:solidFill>
              </a:rPr>
              <a:t>haplotypes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Common diseases and traits are complex and polygenic by nature: many SNPs are involved with small effects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now you know 3 things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20758" y="4267200"/>
            <a:ext cx="8702484" cy="1702243"/>
            <a:chOff x="151200" y="4641248"/>
            <a:chExt cx="6790215" cy="13281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00" y="4641248"/>
              <a:ext cx="2390990" cy="13281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3445" t="5227" r="14296" b="27229"/>
            <a:stretch/>
          </p:blipFill>
          <p:spPr>
            <a:xfrm>
              <a:off x="2725637" y="4641248"/>
              <a:ext cx="2270774" cy="13281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2853" t="1822" r="7787" b="1287"/>
            <a:stretch/>
          </p:blipFill>
          <p:spPr>
            <a:xfrm>
              <a:off x="5179858" y="4653316"/>
              <a:ext cx="1761557" cy="1304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70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and Complex Diseases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Framingham Heart Study | </a:t>
            </a:r>
            <a:r>
              <a:rPr lang="en-US" sz="2000" dirty="0" smtClean="0">
                <a:hlinkClick r:id="rId2"/>
              </a:rPr>
              <a:t>www.framinghamheartstudy.org</a:t>
            </a:r>
            <a:endParaRPr lang="en-US" sz="2000" dirty="0" smtClean="0"/>
          </a:p>
          <a:p>
            <a:pPr lvl="1">
              <a:lnSpc>
                <a:spcPts val="2800"/>
              </a:lnSpc>
            </a:pPr>
            <a:r>
              <a:rPr lang="en-US" sz="1800" dirty="0" smtClean="0"/>
              <a:t>A positive history of cardiovascular disease and associated risk factors tend to aggregate in families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Familial aggregation heritability of CVD estimated ≥90% (before 46 years)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Family history is an independent risk factor (FHS)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Positive family history associated with pre-clinical atherosclerosis as measured by carotid IMT, h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≈ 0.35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High concordance rate among monozygotic twins, compared to dizygotic twins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Heritability of atherosclerosis (carotid IMT) h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≈ 0.21-0.64 and is increased by age and cardiovascular risk factors</a:t>
            </a:r>
          </a:p>
          <a:p>
            <a:endParaRPr lang="en-US" sz="2000" dirty="0" smtClean="0"/>
          </a:p>
          <a:p>
            <a:pPr algn="ctr">
              <a:buNone/>
            </a:pPr>
            <a:r>
              <a:rPr lang="en-US" sz="2000" b="1" i="1" dirty="0" smtClean="0">
                <a:solidFill>
                  <a:schemeClr val="accent1"/>
                </a:solidFill>
              </a:rPr>
              <a:t>There is clearly a heritability factor for atherosclerotic and consequent cardiovascular disease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1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Congenital heart disease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Atrial, ventricular </a:t>
            </a:r>
            <a:r>
              <a:rPr lang="en-US" sz="2000" dirty="0"/>
              <a:t>septal defects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Could be genetic, could be teratogen</a:t>
            </a:r>
            <a:endParaRPr lang="en-US" sz="2000" dirty="0"/>
          </a:p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Monogenic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Mendelian pattern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dominant,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err="1" smtClean="0"/>
              <a:t>Marfan</a:t>
            </a:r>
            <a:r>
              <a:rPr lang="en-US" sz="1600" dirty="0" smtClean="0"/>
              <a:t> Syndrome</a:t>
            </a:r>
          </a:p>
          <a:p>
            <a:pPr lvl="3">
              <a:lnSpc>
                <a:spcPts val="2600"/>
              </a:lnSpc>
            </a:pPr>
            <a:r>
              <a:rPr lang="en-US" sz="1600" dirty="0"/>
              <a:t>Familiar hypercholesterolemia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recessive,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Sickle cell anemia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Cystic fibrosis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X-linked,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Duchene muscular dystrophy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Y-linked/Mitochondrial, </a:t>
            </a:r>
            <a:r>
              <a:rPr lang="en-US" sz="1800" i="1" dirty="0" smtClean="0"/>
              <a:t>e.g.</a:t>
            </a:r>
            <a:r>
              <a:rPr lang="en-US" sz="1800" dirty="0" smtClean="0"/>
              <a:t>: 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Sex-determination (SRY)</a:t>
            </a:r>
          </a:p>
          <a:p>
            <a:pPr lvl="3">
              <a:lnSpc>
                <a:spcPts val="2600"/>
              </a:lnSpc>
            </a:pPr>
            <a:r>
              <a:rPr lang="en-US" sz="1600" dirty="0" err="1"/>
              <a:t>Leber's</a:t>
            </a:r>
            <a:r>
              <a:rPr lang="en-US" sz="1600" dirty="0"/>
              <a:t> hereditary optic neuropathy (LHON</a:t>
            </a:r>
            <a:r>
              <a:rPr lang="en-US" sz="1600" dirty="0" smtClean="0"/>
              <a:t>)</a:t>
            </a:r>
          </a:p>
          <a:p>
            <a:pPr>
              <a:lnSpc>
                <a:spcPts val="2600"/>
              </a:lnSpc>
            </a:pPr>
            <a:endParaRPr lang="en-US" sz="1800" dirty="0" smtClean="0"/>
          </a:p>
          <a:p>
            <a:pPr lvl="2">
              <a:lnSpc>
                <a:spcPts val="26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23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7" t="16446" r="14316" b="15019"/>
          <a:stretch/>
        </p:blipFill>
        <p:spPr bwMode="auto">
          <a:xfrm>
            <a:off x="4917924" y="1398624"/>
            <a:ext cx="3997476" cy="439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2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Monogenic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Mendelian pattern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dominant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recessive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X-linked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Y-linked/Mitochondrial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3200400"/>
            <a:ext cx="9144000" cy="24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6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57200" y="5975350"/>
            <a:ext cx="7772400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4863" y="600069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95000"/>
                  </a:schemeClr>
                </a:solidFill>
                <a:latin typeface="Calibri"/>
                <a:cs typeface="Calibri"/>
              </a:rPr>
              <a:t>Variant frequency</a:t>
            </a:r>
            <a:endParaRPr lang="en-US" sz="2000" dirty="0">
              <a:solidFill>
                <a:schemeClr val="tx2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-2278062" y="3014663"/>
            <a:ext cx="5718175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42310" y="3140561"/>
            <a:ext cx="122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2F2F2"/>
                </a:solidFill>
                <a:latin typeface="Calibri"/>
                <a:cs typeface="Calibri"/>
              </a:rPr>
              <a:t>Effect size</a:t>
            </a:r>
            <a:endParaRPr lang="en-US" sz="2000" dirty="0">
              <a:solidFill>
                <a:srgbClr val="F2F2F2"/>
              </a:solidFill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 rot="1807296">
            <a:off x="853812" y="970778"/>
            <a:ext cx="3004075" cy="181762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1807296">
            <a:off x="4876140" y="3776704"/>
            <a:ext cx="3004075" cy="1817628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 rot="1807296">
            <a:off x="2837696" y="2374126"/>
            <a:ext cx="3004075" cy="1817628"/>
          </a:xfrm>
          <a:prstGeom prst="ellipse">
            <a:avLst/>
          </a:prstGeom>
          <a:solidFill>
            <a:schemeClr val="accent4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9936" y="1272395"/>
            <a:ext cx="258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Mendelian disease</a:t>
            </a:r>
            <a:endParaRPr lang="en-US" sz="20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7297" y="2743200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Common disease</a:t>
            </a:r>
            <a:endParaRPr lang="en-US" sz="20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3615" y="4356851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Common</a:t>
            </a:r>
            <a:r>
              <a:rPr lang="en-US" sz="2000" b="1" i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disease</a:t>
            </a:r>
            <a:endParaRPr lang="en-US" sz="2000" b="1" dirty="0">
              <a:solidFill>
                <a:schemeClr val="tx1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7800" y="1600200"/>
            <a:ext cx="19953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Very rare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Complete penetrance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5200" y="3048000"/>
            <a:ext cx="2199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Rare and low-frequency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Large effect size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7400" y="4648200"/>
            <a:ext cx="174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Common variants Smaller effect sizes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36" name="Right Bracket 35"/>
          <p:cNvSpPr/>
          <p:nvPr/>
        </p:nvSpPr>
        <p:spPr>
          <a:xfrm rot="5400000">
            <a:off x="1858729" y="5190812"/>
            <a:ext cx="106916" cy="245277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249546" y="6461974"/>
            <a:ext cx="1467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Rare (&lt; 0.5%)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72430" y="6461974"/>
            <a:ext cx="2374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Low-frequency (0.5-5%)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3" name="Right Bracket 42"/>
          <p:cNvSpPr/>
          <p:nvPr/>
        </p:nvSpPr>
        <p:spPr>
          <a:xfrm rot="5400000">
            <a:off x="4528316" y="4986957"/>
            <a:ext cx="111191" cy="2864761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ket 43"/>
          <p:cNvSpPr/>
          <p:nvPr/>
        </p:nvSpPr>
        <p:spPr>
          <a:xfrm rot="5400000">
            <a:off x="6960002" y="5437051"/>
            <a:ext cx="98230" cy="197863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160513" y="6474934"/>
            <a:ext cx="162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Common (&gt;5%)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21" name="Tekstvak 6"/>
          <p:cNvSpPr txBox="1"/>
          <p:nvPr/>
        </p:nvSpPr>
        <p:spPr>
          <a:xfrm>
            <a:off x="6515714" y="304800"/>
            <a:ext cx="25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T.A.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Nature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461: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747-753; 2009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5232" y="54846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monogenic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86043" y="2034495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/>
                </a:solidFill>
              </a:rPr>
              <a:t>oligogenic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2050" y="4004908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>
                    <a:lumMod val="25000"/>
                  </a:schemeClr>
                </a:solidFill>
              </a:rPr>
              <a:t>polygenic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5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 bwMode="auto">
          <a:xfrm rot="16200000">
            <a:off x="-962025" y="1828801"/>
            <a:ext cx="34432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 smtClean="0">
                <a:solidFill>
                  <a:srgbClr val="00539F"/>
                </a:solidFill>
                <a:latin typeface="Calibri"/>
                <a:ea typeface="ＭＳ Ｐゴシック" charset="0"/>
                <a:cs typeface="Calibri"/>
              </a:rPr>
              <a:t>Monogenic</a:t>
            </a:r>
            <a:endParaRPr lang="en-US" dirty="0">
              <a:solidFill>
                <a:srgbClr val="00539F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381750" y="1366838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803400" y="1366838"/>
            <a:ext cx="2247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0539F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597400" y="1720850"/>
            <a:ext cx="1371600" cy="0"/>
          </a:xfrm>
          <a:prstGeom prst="line">
            <a:avLst/>
          </a:prstGeom>
          <a:noFill/>
          <a:ln w="1270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 rot="16200000">
            <a:off x="-728663" y="4605338"/>
            <a:ext cx="29813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b="1" dirty="0">
                <a:solidFill>
                  <a:srgbClr val="00539F"/>
                </a:solidFill>
                <a:latin typeface="Calibri"/>
                <a:cs typeface="Calibri"/>
              </a:rPr>
              <a:t>Polygenic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6381750" y="4067175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1676400" y="4065588"/>
            <a:ext cx="2444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0539F"/>
                </a:solidFill>
                <a:latin typeface="Calibri"/>
                <a:cs typeface="Calibri"/>
              </a:rPr>
              <a:t>Genotypes</a:t>
            </a: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3771900" y="5513388"/>
            <a:ext cx="28792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grpSp>
        <p:nvGrpSpPr>
          <p:cNvPr id="38" name="Group 12"/>
          <p:cNvGrpSpPr>
            <a:grpSpLocks/>
          </p:cNvGrpSpPr>
          <p:nvPr/>
        </p:nvGrpSpPr>
        <p:grpSpPr bwMode="auto">
          <a:xfrm>
            <a:off x="4572000" y="4862513"/>
            <a:ext cx="1422400" cy="533400"/>
            <a:chOff x="2475" y="3072"/>
            <a:chExt cx="896" cy="336"/>
          </a:xfrm>
        </p:grpSpPr>
        <p:sp>
          <p:nvSpPr>
            <p:cNvPr id="39" name="Line 13"/>
            <p:cNvSpPr>
              <a:spLocks noChangeShapeType="1"/>
            </p:cNvSpPr>
            <p:nvPr/>
          </p:nvSpPr>
          <p:spPr bwMode="auto">
            <a:xfrm flipV="1">
              <a:off x="2987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 flipV="1">
              <a:off x="311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flipV="1">
              <a:off x="324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 flipV="1">
              <a:off x="337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V="1">
              <a:off x="247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 flipV="1">
              <a:off x="260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 flipV="1">
              <a:off x="273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6" name="Line 20"/>
            <p:cNvSpPr>
              <a:spLocks noChangeShapeType="1"/>
            </p:cNvSpPr>
            <p:nvPr/>
          </p:nvSpPr>
          <p:spPr bwMode="auto">
            <a:xfrm flipV="1">
              <a:off x="2859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7" name="Group 21"/>
          <p:cNvGrpSpPr>
            <a:grpSpLocks/>
          </p:cNvGrpSpPr>
          <p:nvPr/>
        </p:nvGrpSpPr>
        <p:grpSpPr bwMode="auto">
          <a:xfrm>
            <a:off x="4559300" y="4249738"/>
            <a:ext cx="542925" cy="381000"/>
            <a:chOff x="1968" y="2520"/>
            <a:chExt cx="342" cy="240"/>
          </a:xfrm>
        </p:grpSpPr>
        <p:sp>
          <p:nvSpPr>
            <p:cNvPr id="48" name="Line 22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9" name="Line 23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0" name="Line 24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51" name="Group 25"/>
          <p:cNvGrpSpPr>
            <a:grpSpLocks/>
          </p:cNvGrpSpPr>
          <p:nvPr/>
        </p:nvGrpSpPr>
        <p:grpSpPr bwMode="auto">
          <a:xfrm>
            <a:off x="5464175" y="4254500"/>
            <a:ext cx="542925" cy="381000"/>
            <a:chOff x="1968" y="2520"/>
            <a:chExt cx="342" cy="240"/>
          </a:xfrm>
        </p:grpSpPr>
        <p:sp>
          <p:nvSpPr>
            <p:cNvPr id="52" name="Line 26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3" name="Line 27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Line 28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55" name="Line 29"/>
          <p:cNvSpPr>
            <a:spLocks noChangeShapeType="1"/>
          </p:cNvSpPr>
          <p:nvPr/>
        </p:nvSpPr>
        <p:spPr bwMode="auto">
          <a:xfrm>
            <a:off x="0" y="3352800"/>
            <a:ext cx="9144000" cy="0"/>
          </a:xfrm>
          <a:prstGeom prst="line">
            <a:avLst/>
          </a:prstGeom>
          <a:noFill/>
          <a:ln w="38100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4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Highly </a:t>
            </a:r>
            <a:r>
              <a:rPr lang="en-US" i="1" dirty="0" smtClean="0">
                <a:solidFill>
                  <a:schemeClr val="accent1"/>
                </a:solidFill>
              </a:rPr>
              <a:t>penetrant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alleles are associated with monogenic, Mendelian diseases</a:t>
            </a:r>
          </a:p>
          <a:p>
            <a:r>
              <a:rPr lang="en-US" dirty="0" smtClean="0"/>
              <a:t>Penetrance: the proportion of individuals that carry a disease variant and that also express the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3394699" y="2816643"/>
            <a:ext cx="2282602" cy="3837141"/>
            <a:chOff x="1257300" y="2116138"/>
            <a:chExt cx="2511202" cy="3913341"/>
          </a:xfrm>
        </p:grpSpPr>
        <p:sp>
          <p:nvSpPr>
            <p:cNvPr id="5" name="Rectangle 2"/>
            <p:cNvSpPr>
              <a:spLocks/>
            </p:cNvSpPr>
            <p:nvPr/>
          </p:nvSpPr>
          <p:spPr bwMode="auto">
            <a:xfrm>
              <a:off x="1508125" y="3946525"/>
              <a:ext cx="1962975" cy="79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6788" tIns="26788" rIns="26788" bIns="26788">
              <a:spAutoFit/>
            </a:bodyPr>
            <a:lstStyle/>
            <a:p>
              <a:r>
                <a:rPr lang="en-US" sz="4800" dirty="0">
                  <a:solidFill>
                    <a:srgbClr val="CC0000"/>
                  </a:solidFill>
                  <a:latin typeface="Calibri"/>
                  <a:cs typeface="Calibri"/>
                </a:rPr>
                <a:t>Disease</a:t>
              </a:r>
            </a:p>
          </p:txBody>
        </p:sp>
        <p:sp>
          <p:nvSpPr>
            <p:cNvPr id="6" name="Rectangle 3"/>
            <p:cNvSpPr>
              <a:spLocks/>
            </p:cNvSpPr>
            <p:nvPr/>
          </p:nvSpPr>
          <p:spPr bwMode="auto">
            <a:xfrm>
              <a:off x="1257300" y="2116138"/>
              <a:ext cx="2511202" cy="79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6788" tIns="26788" rIns="26788" bIns="26788">
              <a:spAutoFit/>
            </a:bodyPr>
            <a:lstStyle/>
            <a:p>
              <a:r>
                <a:rPr lang="en-US" sz="4800" dirty="0">
                  <a:solidFill>
                    <a:srgbClr val="00539F"/>
                  </a:solidFill>
                  <a:latin typeface="Calibri"/>
                  <a:cs typeface="Calibri"/>
                </a:rPr>
                <a:t>Genotype</a:t>
              </a:r>
            </a:p>
          </p:txBody>
        </p:sp>
        <p:sp>
          <p:nvSpPr>
            <p:cNvPr id="7" name="Rectangle 4"/>
            <p:cNvSpPr>
              <a:spLocks/>
            </p:cNvSpPr>
            <p:nvPr/>
          </p:nvSpPr>
          <p:spPr bwMode="auto">
            <a:xfrm>
              <a:off x="2085975" y="5775325"/>
              <a:ext cx="929827" cy="254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6788" tIns="26788" rIns="26788" bIns="26788">
              <a:spAutoFit/>
            </a:bodyPr>
            <a:lstStyle/>
            <a:p>
              <a:r>
                <a:rPr lang="en-US" sz="1300" dirty="0">
                  <a:solidFill>
                    <a:srgbClr val="00539F"/>
                  </a:solidFill>
                  <a:latin typeface="Calibri"/>
                  <a:cs typeface="Calibri"/>
                </a:rPr>
                <a:t>Environment</a:t>
              </a:r>
            </a:p>
          </p:txBody>
        </p:sp>
        <p:sp>
          <p:nvSpPr>
            <p:cNvPr id="8" name="AutoShape 5"/>
            <p:cNvSpPr>
              <a:spLocks/>
            </p:cNvSpPr>
            <p:nvPr/>
          </p:nvSpPr>
          <p:spPr bwMode="auto">
            <a:xfrm rot="16200000">
              <a:off x="2216945" y="5130006"/>
              <a:ext cx="722312" cy="231775"/>
            </a:xfrm>
            <a:prstGeom prst="leftRightArrow">
              <a:avLst>
                <a:gd name="adj1" fmla="val 51352"/>
                <a:gd name="adj2" fmla="val 9617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endParaRPr lang="nl-NL">
                <a:latin typeface="Calibri"/>
                <a:cs typeface="Calibri"/>
              </a:endParaRPr>
            </a:p>
          </p:txBody>
        </p:sp>
        <p:sp>
          <p:nvSpPr>
            <p:cNvPr id="9" name="AutoShape 6"/>
            <p:cNvSpPr>
              <a:spLocks/>
            </p:cNvSpPr>
            <p:nvPr/>
          </p:nvSpPr>
          <p:spPr bwMode="auto">
            <a:xfrm rot="16200000" flipH="1">
              <a:off x="2154238" y="3157538"/>
              <a:ext cx="847725" cy="606425"/>
            </a:xfrm>
            <a:prstGeom prst="rightArrow">
              <a:avLst>
                <a:gd name="adj1" fmla="val 49028"/>
                <a:gd name="adj2" fmla="val 58369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en-US">
                <a:latin typeface="Calibri"/>
                <a:ea typeface="ＭＳ Ｐゴシック" charset="-128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21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inheritance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50838"/>
            <a:ext cx="2235200" cy="1248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95" y="4288522"/>
            <a:ext cx="2279537" cy="210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80" y="4139300"/>
            <a:ext cx="3479420" cy="23965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5" y="1219199"/>
            <a:ext cx="3360088" cy="29251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7800"/>
            <a:ext cx="395323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32178" y="3099499"/>
            <a:ext cx="540000" cy="540000"/>
          </a:xfrm>
          <a:prstGeom prst="rect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34530" y="3099499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15" name="Straight Connector 14"/>
          <p:cNvCxnSpPr>
            <a:stCxn id="12" idx="3"/>
            <a:endCxn id="13" idx="2"/>
          </p:cNvCxnSpPr>
          <p:nvPr/>
        </p:nvCxnSpPr>
        <p:spPr>
          <a:xfrm>
            <a:off x="5072178" y="3369499"/>
            <a:ext cx="762352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77273" y="3369499"/>
            <a:ext cx="0" cy="93523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16008" y="4304732"/>
            <a:ext cx="469753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755650" y="4749653"/>
            <a:ext cx="540000" cy="540000"/>
          </a:xfrm>
          <a:prstGeom prst="rect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012904" y="429177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337910" y="429177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474169" y="430473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615541" y="430473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7707179" y="4291773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67910" y="4749653"/>
            <a:ext cx="540000" cy="540000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204169" y="4749654"/>
            <a:ext cx="540000" cy="540000"/>
          </a:xfrm>
          <a:prstGeom prst="ellipse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345541" y="4762613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437179" y="4749654"/>
            <a:ext cx="540000" cy="540000"/>
          </a:xfrm>
          <a:prstGeom prst="ellipse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16008" y="3965146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Huntington’s disease</a:t>
            </a:r>
            <a:endParaRPr lang="en-US" sz="14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0556" y="320022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85351" y="486240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36762" y="486240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73035" y="486240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114485" y="1839624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17783" y="1671404"/>
            <a:ext cx="297928" cy="523220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</a:p>
          <a:p>
            <a:r>
              <a:rPr lang="en-US" sz="1400" dirty="0">
                <a:solidFill>
                  <a:srgbClr val="171717"/>
                </a:solidFill>
                <a:latin typeface="Calibri"/>
                <a:cs typeface="Calibri"/>
              </a:rPr>
              <a:t>C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5114485" y="2037382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042098" y="1839624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042098" y="2037382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69021" y="1307483"/>
            <a:ext cx="408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</a:t>
            </a:r>
            <a:endParaRPr lang="en-US" sz="20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22526" y="1786166"/>
            <a:ext cx="1407582" cy="307777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HD disease gene</a:t>
            </a:r>
            <a:endParaRPr lang="en-US" sz="14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7" name="Curved Up Arrow 56"/>
          <p:cNvSpPr/>
          <p:nvPr/>
        </p:nvSpPr>
        <p:spPr>
          <a:xfrm>
            <a:off x="5834530" y="2210052"/>
            <a:ext cx="1688010" cy="304548"/>
          </a:xfrm>
          <a:prstGeom prst="curvedUpArrow">
            <a:avLst/>
          </a:prstGeom>
          <a:solidFill>
            <a:schemeClr val="accent5"/>
          </a:solidFill>
          <a:ln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3831683" y="3269158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831683" y="3466916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496054" y="3269158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496054" y="3466916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14388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14388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039394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039394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0929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140929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317025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17025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437179" y="5424303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37179" y="5622061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989638" y="315995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278105" y="315995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872083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160550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295365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583832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563141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851608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822527" y="2882093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056116" y="2882093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13708" y="5748828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947297" y="5748828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144006" y="5740390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377595" y="5740390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404783" y="5714471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38372" y="5714471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95" name="Right Arrow 94"/>
          <p:cNvSpPr/>
          <p:nvPr/>
        </p:nvSpPr>
        <p:spPr>
          <a:xfrm>
            <a:off x="457200" y="5975350"/>
            <a:ext cx="7772400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274863" y="600069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95000"/>
                  </a:schemeClr>
                </a:solidFill>
                <a:latin typeface="Calibri"/>
                <a:cs typeface="Calibri"/>
              </a:rPr>
              <a:t>Variant frequency</a:t>
            </a:r>
            <a:endParaRPr lang="en-US" sz="2000" dirty="0">
              <a:solidFill>
                <a:schemeClr val="tx2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7" name="Right Arrow 96"/>
          <p:cNvSpPr/>
          <p:nvPr/>
        </p:nvSpPr>
        <p:spPr>
          <a:xfrm rot="16200000">
            <a:off x="-2278062" y="3014663"/>
            <a:ext cx="5718175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8" name="TextBox 97"/>
          <p:cNvSpPr txBox="1"/>
          <p:nvPr/>
        </p:nvSpPr>
        <p:spPr>
          <a:xfrm rot="16200000">
            <a:off x="-42310" y="3140561"/>
            <a:ext cx="122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2F2F2"/>
                </a:solidFill>
                <a:latin typeface="Calibri"/>
                <a:cs typeface="Calibri"/>
              </a:rPr>
              <a:t>Effect size</a:t>
            </a:r>
            <a:endParaRPr lang="en-US" sz="2000" dirty="0">
              <a:solidFill>
                <a:srgbClr val="F2F2F2"/>
              </a:solidFill>
              <a:latin typeface="Calibri"/>
              <a:cs typeface="Calibri"/>
            </a:endParaRPr>
          </a:p>
        </p:txBody>
      </p:sp>
      <p:sp>
        <p:nvSpPr>
          <p:cNvPr id="110" name="Right Bracket 109"/>
          <p:cNvSpPr/>
          <p:nvPr/>
        </p:nvSpPr>
        <p:spPr>
          <a:xfrm rot="5400000">
            <a:off x="1858729" y="5190812"/>
            <a:ext cx="106916" cy="245277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249546" y="6461974"/>
            <a:ext cx="1293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Rare (&lt; 0.5%)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172430" y="6461974"/>
            <a:ext cx="2174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Low-frequency (0.5-5%)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113" name="Right Bracket 112"/>
          <p:cNvSpPr/>
          <p:nvPr/>
        </p:nvSpPr>
        <p:spPr>
          <a:xfrm rot="5400000">
            <a:off x="4528316" y="4986957"/>
            <a:ext cx="111191" cy="2864761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4" name="Right Bracket 113"/>
          <p:cNvSpPr/>
          <p:nvPr/>
        </p:nvSpPr>
        <p:spPr>
          <a:xfrm rot="5400000">
            <a:off x="6960002" y="5437051"/>
            <a:ext cx="98230" cy="197863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60513" y="6474934"/>
            <a:ext cx="1469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Common (&gt;5%)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1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15, 2017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29</a:t>
            </a:fld>
            <a:endParaRPr lang="en-US" sz="800" dirty="0" smtClean="0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5293" y="216661"/>
            <a:ext cx="5826372" cy="868362"/>
          </a:xfrm>
        </p:spPr>
        <p:txBody>
          <a:bodyPr>
            <a:normAutofit/>
          </a:bodyPr>
          <a:lstStyle/>
          <a:p>
            <a:r>
              <a:rPr lang="en-US" dirty="0"/>
              <a:t>Example: Huntington's disease (HD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Oval 80"/>
          <p:cNvSpPr/>
          <p:nvPr/>
        </p:nvSpPr>
        <p:spPr>
          <a:xfrm rot="1807296">
            <a:off x="853812" y="970778"/>
            <a:ext cx="3004075" cy="181762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49936" y="1272395"/>
            <a:ext cx="258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Mendelian disease</a:t>
            </a:r>
            <a:endParaRPr lang="en-US" sz="20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447800" y="1600200"/>
            <a:ext cx="19953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Very rare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Complete penetrance</a:t>
            </a:r>
          </a:p>
        </p:txBody>
      </p:sp>
    </p:spTree>
    <p:extLst>
      <p:ext uri="{BB962C8B-B14F-4D97-AF65-F5344CB8AC3E}">
        <p14:creationId xmlns:p14="http://schemas.microsoft.com/office/powerpoint/2010/main" val="180518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3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3 at 4.1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4" y="414703"/>
            <a:ext cx="7403438" cy="34342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4800" y="388620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1983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15, 2017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30</a:t>
            </a:fld>
            <a:endParaRPr lang="en-US" sz="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6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3 at 4.1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4" y="414703"/>
            <a:ext cx="7403438" cy="34342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7GeneDis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78" y="1668593"/>
            <a:ext cx="4104031" cy="4916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229965" y="6091535"/>
            <a:ext cx="80863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1989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88620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1983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15, 2017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31</a:t>
            </a:fld>
            <a:endParaRPr lang="en-US" sz="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000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57200" y="5975350"/>
            <a:ext cx="7772400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4863" y="600069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95000"/>
                  </a:schemeClr>
                </a:solidFill>
                <a:latin typeface="Calibri"/>
                <a:cs typeface="Calibri"/>
              </a:rPr>
              <a:t>Variant frequency</a:t>
            </a:r>
            <a:endParaRPr lang="en-US" sz="2000" dirty="0">
              <a:solidFill>
                <a:schemeClr val="tx2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-2278062" y="3014663"/>
            <a:ext cx="5718175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42310" y="3140561"/>
            <a:ext cx="122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2F2F2"/>
                </a:solidFill>
                <a:latin typeface="Calibri"/>
                <a:cs typeface="Calibri"/>
              </a:rPr>
              <a:t>Effect size</a:t>
            </a:r>
            <a:endParaRPr lang="en-US" sz="2000" dirty="0">
              <a:solidFill>
                <a:srgbClr val="F2F2F2"/>
              </a:solidFill>
              <a:latin typeface="Calibri"/>
              <a:cs typeface="Calibri"/>
            </a:endParaRPr>
          </a:p>
        </p:txBody>
      </p:sp>
      <p:sp>
        <p:nvSpPr>
          <p:cNvPr id="36" name="Right Bracket 35"/>
          <p:cNvSpPr/>
          <p:nvPr/>
        </p:nvSpPr>
        <p:spPr>
          <a:xfrm rot="5400000">
            <a:off x="1858729" y="5190812"/>
            <a:ext cx="106916" cy="245277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249546" y="6461974"/>
            <a:ext cx="1467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Rare (&lt; 0.5%)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72430" y="6461974"/>
            <a:ext cx="2374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Low-frequency (0.5-5%)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3" name="Right Bracket 42"/>
          <p:cNvSpPr/>
          <p:nvPr/>
        </p:nvSpPr>
        <p:spPr>
          <a:xfrm rot="5400000">
            <a:off x="4528316" y="4986957"/>
            <a:ext cx="111191" cy="2864761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ket 43"/>
          <p:cNvSpPr/>
          <p:nvPr/>
        </p:nvSpPr>
        <p:spPr>
          <a:xfrm rot="5400000">
            <a:off x="6960002" y="5437051"/>
            <a:ext cx="98230" cy="197863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160513" y="6474934"/>
            <a:ext cx="162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Common (&gt;5%)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20" name="Content Placeholder 5"/>
          <p:cNvSpPr>
            <a:spLocks noGrp="1"/>
          </p:cNvSpPr>
          <p:nvPr>
            <p:ph idx="1"/>
          </p:nvPr>
        </p:nvSpPr>
        <p:spPr>
          <a:xfrm>
            <a:off x="1371600" y="990600"/>
            <a:ext cx="7772400" cy="77390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If a disease is common, the variant(s) conferring disease risk will also be </a:t>
            </a:r>
            <a:r>
              <a:rPr lang="en-US" i="1" dirty="0" smtClean="0"/>
              <a:t>common</a:t>
            </a:r>
          </a:p>
        </p:txBody>
      </p:sp>
      <p:sp>
        <p:nvSpPr>
          <p:cNvPr id="21" name="Title 4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467600" cy="868362"/>
          </a:xfrm>
        </p:spPr>
        <p:txBody>
          <a:bodyPr>
            <a:normAutofit/>
          </a:bodyPr>
          <a:lstStyle/>
          <a:p>
            <a:r>
              <a:rPr lang="en-US" dirty="0"/>
              <a:t>Common disease – common variant hypothesis</a:t>
            </a:r>
          </a:p>
        </p:txBody>
      </p:sp>
      <p:sp>
        <p:nvSpPr>
          <p:cNvPr id="22" name="Oval 21"/>
          <p:cNvSpPr/>
          <p:nvPr/>
        </p:nvSpPr>
        <p:spPr>
          <a:xfrm rot="1807296">
            <a:off x="4876140" y="3776704"/>
            <a:ext cx="3004075" cy="1817628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1807296">
            <a:off x="2837696" y="2374126"/>
            <a:ext cx="3004075" cy="1817628"/>
          </a:xfrm>
          <a:prstGeom prst="ellipse">
            <a:avLst/>
          </a:prstGeom>
          <a:solidFill>
            <a:schemeClr val="accent4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7297" y="2743200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Common disease</a:t>
            </a:r>
            <a:endParaRPr lang="en-US" sz="20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3615" y="4356851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Common</a:t>
            </a:r>
            <a:r>
              <a:rPr lang="en-US" sz="2000" b="1" i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disease</a:t>
            </a:r>
            <a:endParaRPr lang="en-US" sz="2000" b="1" dirty="0">
              <a:solidFill>
                <a:schemeClr val="tx1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048000"/>
            <a:ext cx="2199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Rare and low-frequency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Large effect size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67400" y="4648200"/>
            <a:ext cx="174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Common variants Smaller effect sizes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86043" y="2034495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/>
                </a:solidFill>
              </a:rPr>
              <a:t>oligogenic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12050" y="4004908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>
                    <a:lumMod val="25000"/>
                  </a:schemeClr>
                </a:solidFill>
              </a:rPr>
              <a:t>polygenic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type of disease are we looking at?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51942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Complex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Polygenic, </a:t>
            </a:r>
            <a:r>
              <a:rPr lang="en-US" sz="2000" dirty="0" err="1" smtClean="0"/>
              <a:t>multifactorial</a:t>
            </a:r>
            <a:r>
              <a:rPr lang="en-US" sz="2000" dirty="0" smtClean="0"/>
              <a:t> diseases</a:t>
            </a:r>
          </a:p>
          <a:p>
            <a:pPr lvl="2">
              <a:lnSpc>
                <a:spcPts val="2600"/>
              </a:lnSpc>
            </a:pPr>
            <a:r>
              <a:rPr lang="en-US" sz="1800" dirty="0" err="1" smtClean="0"/>
              <a:t>Diabetis</a:t>
            </a:r>
            <a:r>
              <a:rPr lang="en-US" sz="1800" dirty="0" smtClean="0"/>
              <a:t> mellitus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Asthma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Cardiovascular disease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Hypertension</a:t>
            </a:r>
          </a:p>
          <a:p>
            <a:pPr>
              <a:lnSpc>
                <a:spcPts val="2600"/>
              </a:lnSpc>
            </a:pPr>
            <a:endParaRPr lang="en-US" dirty="0" smtClean="0"/>
          </a:p>
          <a:p>
            <a:pPr algn="ctr">
              <a:lnSpc>
                <a:spcPts val="2600"/>
              </a:lnSpc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Each gene contributes a little to the disease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33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72" r="1351"/>
          <a:stretch>
            <a:fillRect/>
          </a:stretch>
        </p:blipFill>
        <p:spPr bwMode="auto">
          <a:xfrm>
            <a:off x="0" y="4114800"/>
            <a:ext cx="5029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5418" y="1066801"/>
            <a:ext cx="351477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9"/>
          <p:cNvSpPr txBox="1"/>
          <p:nvPr/>
        </p:nvSpPr>
        <p:spPr>
          <a:xfrm>
            <a:off x="5638800" y="6400800"/>
            <a:ext cx="259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Damani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S.B.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JACC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50(20):1933-1940;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3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factors influence complex traits and common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3509963" y="3455988"/>
            <a:ext cx="1962975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3257550" y="1830388"/>
            <a:ext cx="2511202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911475" y="5149850"/>
            <a:ext cx="33480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152400" y="3429000"/>
            <a:ext cx="2271954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Behavior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6688138" y="3427413"/>
            <a:ext cx="1890539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FF9900"/>
                </a:solidFill>
                <a:latin typeface="Calibri"/>
                <a:cs typeface="Calibri"/>
              </a:rPr>
              <a:t>Chance</a:t>
            </a: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5786438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52000">
                <a:srgbClr val="FF99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2660650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25000">
                <a:schemeClr val="tx1">
                  <a:lumMod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1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 rot="16200000">
            <a:off x="4206082" y="2893219"/>
            <a:ext cx="722312" cy="330200"/>
          </a:xfrm>
          <a:prstGeom prst="leftRightArrow">
            <a:avLst>
              <a:gd name="adj1" fmla="val 51352"/>
              <a:gd name="adj2" fmla="val 6750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 rot="16200000">
            <a:off x="4205288" y="4589463"/>
            <a:ext cx="723900" cy="330200"/>
          </a:xfrm>
          <a:prstGeom prst="leftRightArrow">
            <a:avLst>
              <a:gd name="adj1" fmla="val 51352"/>
              <a:gd name="adj2" fmla="val 6765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0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&gt;50</a:t>
            </a:r>
            <a:r>
              <a:rPr lang="en-GB" sz="2000" dirty="0"/>
              <a:t>% adult population of Iceland </a:t>
            </a:r>
            <a:r>
              <a:rPr lang="en-GB" sz="2000" dirty="0" smtClean="0"/>
              <a:t>(&gt;140,000) in biobank (blood)</a:t>
            </a:r>
            <a:endParaRPr lang="en-GB" sz="2000" dirty="0"/>
          </a:p>
          <a:p>
            <a:pPr marL="319088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Pedigree information going back to the first settlements (≈1000 years ago)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Extensive medical records &amp; genotypic data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Over 250 high-impact publications (Nature, Science, AJHG)</a:t>
            </a:r>
            <a:endParaRPr lang="en-GB" sz="2000" dirty="0"/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50 </a:t>
            </a:r>
            <a:r>
              <a:rPr lang="en-GB" sz="2000" dirty="0"/>
              <a:t>common diseases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Stroke (=CVA) association with </a:t>
            </a:r>
            <a:r>
              <a:rPr lang="nl-NL" sz="1600" i="1" dirty="0" smtClean="0"/>
              <a:t>ALOX5AP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 smtClean="0"/>
              <a:t>MI </a:t>
            </a:r>
            <a:r>
              <a:rPr lang="en-GB" sz="1600" dirty="0"/>
              <a:t>association with </a:t>
            </a:r>
            <a:r>
              <a:rPr lang="nl-NL" sz="1600" i="1" dirty="0" smtClean="0"/>
              <a:t>ALOX5AP</a:t>
            </a:r>
            <a:endParaRPr lang="en-GB" sz="1600" dirty="0"/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Association of a variant on 9p21.1 with Abdominal aortic aneurysm (AAA), i</a:t>
            </a:r>
            <a:r>
              <a:rPr lang="nl-NL" sz="1600" dirty="0"/>
              <a:t>ntracrainial aneurysm, stroke and </a:t>
            </a:r>
            <a:r>
              <a:rPr lang="nl-NL" sz="1600" dirty="0" smtClean="0"/>
              <a:t>MI</a:t>
            </a:r>
            <a:endParaRPr lang="en-GB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496" y="2348992"/>
            <a:ext cx="2520000" cy="100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Genetics, Inc.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 smtClean="0"/>
          </a:p>
        </p:txBody>
      </p:sp>
      <p:grpSp>
        <p:nvGrpSpPr>
          <p:cNvPr id="5" name="Group 3"/>
          <p:cNvGrpSpPr/>
          <p:nvPr/>
        </p:nvGrpSpPr>
        <p:grpSpPr>
          <a:xfrm>
            <a:off x="1610816" y="4365104"/>
            <a:ext cx="3124200" cy="2240280"/>
            <a:chOff x="228600" y="4465320"/>
            <a:chExt cx="3124200" cy="224028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326" t="29877" r="1163"/>
            <a:stretch>
              <a:fillRect/>
            </a:stretch>
          </p:blipFill>
          <p:spPr bwMode="auto">
            <a:xfrm>
              <a:off x="304801" y="4465320"/>
              <a:ext cx="2993199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kstvak 6"/>
            <p:cNvSpPr txBox="1"/>
            <p:nvPr/>
          </p:nvSpPr>
          <p:spPr>
            <a:xfrm>
              <a:off x="228600" y="6474768"/>
              <a:ext cx="3124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Nature Genetics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; volume 36, 233; 2004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5163641" y="4365104"/>
            <a:ext cx="3152775" cy="2240280"/>
            <a:chOff x="4772025" y="4465320"/>
            <a:chExt cx="3152775" cy="224028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27275" y="4465320"/>
              <a:ext cx="2942081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kstvak 7"/>
            <p:cNvSpPr txBox="1"/>
            <p:nvPr/>
          </p:nvSpPr>
          <p:spPr>
            <a:xfrm>
              <a:off x="4772025" y="6474768"/>
              <a:ext cx="3152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Science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volume 316, 1491; 2007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49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Trust Case-Control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1,500 1958 Birth Cohort Controls (58BC)</a:t>
            </a:r>
          </a:p>
          <a:p>
            <a:r>
              <a:rPr lang="en-US" dirty="0"/>
              <a:t>1,500 UK Blood Services Controls (UKBS)</a:t>
            </a:r>
          </a:p>
          <a:p>
            <a:r>
              <a:rPr lang="en-US" dirty="0"/>
              <a:t>14,000 cases of seven common diseases</a:t>
            </a:r>
          </a:p>
          <a:p>
            <a:pPr lvl="1"/>
            <a:r>
              <a:rPr lang="en-US" sz="1800" dirty="0"/>
              <a:t>Bipolar disorder</a:t>
            </a:r>
          </a:p>
          <a:p>
            <a:pPr lvl="1"/>
            <a:r>
              <a:rPr lang="en-US" sz="1800" b="1" dirty="0"/>
              <a:t>Coronary artery disease</a:t>
            </a:r>
          </a:p>
          <a:p>
            <a:pPr lvl="1"/>
            <a:r>
              <a:rPr lang="en-US" sz="1800" dirty="0" err="1"/>
              <a:t>Crohn's</a:t>
            </a:r>
            <a:r>
              <a:rPr lang="en-US" sz="1800" dirty="0"/>
              <a:t> disease</a:t>
            </a:r>
          </a:p>
          <a:p>
            <a:pPr lvl="1"/>
            <a:r>
              <a:rPr lang="en-US" sz="1800" b="1" dirty="0"/>
              <a:t>Hypertension</a:t>
            </a:r>
          </a:p>
          <a:p>
            <a:pPr lvl="1"/>
            <a:r>
              <a:rPr lang="en-US" sz="1800" dirty="0"/>
              <a:t>Rheumatoid arthritis</a:t>
            </a:r>
          </a:p>
          <a:p>
            <a:pPr lvl="1"/>
            <a:r>
              <a:rPr lang="en-US" sz="1800" b="1" dirty="0"/>
              <a:t>Type 1 diabetes</a:t>
            </a:r>
          </a:p>
          <a:p>
            <a:pPr lvl="1"/>
            <a:r>
              <a:rPr lang="en-US" sz="1800" b="1" dirty="0"/>
              <a:t>Type 2 diabetes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36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241444"/>
            <a:ext cx="5935960" cy="3053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20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6642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err="1" smtClean="0"/>
              <a:t>deCODE</a:t>
            </a:r>
            <a:r>
              <a:rPr lang="en-US" sz="1800" dirty="0" smtClean="0"/>
              <a:t> Genetics was the first to discover a SNP associated with myocardial infarction (MI) in 2007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WTCCC, McPherson, and </a:t>
            </a:r>
            <a:r>
              <a:rPr lang="en-US" sz="1800" dirty="0" err="1" smtClean="0"/>
              <a:t>Samani</a:t>
            </a:r>
            <a:r>
              <a:rPr lang="en-US" sz="1800" dirty="0" smtClean="0"/>
              <a:t> were able to replicate the same finding in the same year, and many have reconfirmed it in different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37</a:t>
            </a:fld>
            <a:endParaRPr lang="en-US" dirty="0" smtClean="0"/>
          </a:p>
        </p:txBody>
      </p:sp>
      <p:sp>
        <p:nvSpPr>
          <p:cNvPr id="6" name="Tekstvak 8"/>
          <p:cNvSpPr txBox="1"/>
          <p:nvPr/>
        </p:nvSpPr>
        <p:spPr>
          <a:xfrm>
            <a:off x="107504" y="616704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Helgadottir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A.,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:1491-1493, 2007</a:t>
            </a:r>
          </a:p>
          <a:p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McPherson, R.,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:1488-1491,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N.J., </a:t>
            </a:r>
            <a:r>
              <a:rPr lang="en-US" sz="900" i="1" dirty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357(5)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:443-453, 2007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1202" name="Picture 2" descr="heart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8595" y="1066800"/>
            <a:ext cx="2205405" cy="16383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2203" y="4490630"/>
            <a:ext cx="3565597" cy="18339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819400"/>
            <a:ext cx="2942081" cy="20116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743200"/>
            <a:ext cx="5140900" cy="168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 b="41414"/>
          <a:stretch>
            <a:fillRect/>
          </a:stretch>
        </p:blipFill>
        <p:spPr bwMode="auto">
          <a:xfrm>
            <a:off x="1457054" y="4806778"/>
            <a:ext cx="3876946" cy="128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95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8229600" y="5321300"/>
            <a:ext cx="13716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disequilibrium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38</a:t>
            </a:fld>
            <a:endParaRPr lang="en-US" dirty="0" smtClean="0"/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4800600" y="3657600"/>
            <a:ext cx="4114800" cy="312420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nl-NL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876800" y="3898900"/>
            <a:ext cx="2857500" cy="2794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solidFill>
                <a:schemeClr val="tx1">
                  <a:lumMod val="10000"/>
                </a:schemeClr>
              </a:solidFill>
              <a:latin typeface="Calibri"/>
              <a:ea typeface="Gill Sans" pitchFamily="-110" charset="0"/>
              <a:cs typeface="Calibri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21288" y="4160838"/>
            <a:ext cx="819150" cy="1389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219700" y="5321300"/>
            <a:ext cx="822325" cy="85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24475" y="6159500"/>
            <a:ext cx="633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134100" y="61595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7213600" y="4254500"/>
            <a:ext cx="0" cy="1763713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 rot="16200000">
            <a:off x="6649681" y="4997242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allele frequency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159500" y="4165600"/>
            <a:ext cx="819150" cy="16129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157913" y="5549900"/>
            <a:ext cx="822325" cy="619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108700" y="3136900"/>
            <a:ext cx="0" cy="685800"/>
          </a:xfrm>
          <a:prstGeom prst="line">
            <a:avLst/>
          </a:prstGeom>
          <a:ln>
            <a:headEnd/>
            <a:tailEnd type="triangle" w="lg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5354638" y="3340100"/>
            <a:ext cx="334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i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1600" baseline="300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cxnSp>
        <p:nvCxnSpPr>
          <p:cNvPr id="17" name="AutoShape 30"/>
          <p:cNvCxnSpPr>
            <a:cxnSpLocks noChangeShapeType="1"/>
            <a:endCxn id="31" idx="1"/>
          </p:cNvCxnSpPr>
          <p:nvPr/>
        </p:nvCxnSpPr>
        <p:spPr bwMode="auto">
          <a:xfrm rot="5400000">
            <a:off x="5567362" y="2398713"/>
            <a:ext cx="3175" cy="1079500"/>
          </a:xfrm>
          <a:prstGeom prst="curvedConnector3">
            <a:avLst>
              <a:gd name="adj1" fmla="val 12000005"/>
            </a:avLst>
          </a:prstGeom>
          <a:ln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5486400" y="1965325"/>
            <a:ext cx="1274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</a:t>
            </a:r>
            <a:b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</a:br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marker</a:t>
            </a:r>
          </a:p>
        </p:txBody>
      </p:sp>
      <p:sp>
        <p:nvSpPr>
          <p:cNvPr id="19" name="Line 2"/>
          <p:cNvSpPr>
            <a:spLocks noChangeShapeType="1"/>
          </p:cNvSpPr>
          <p:nvPr/>
        </p:nvSpPr>
        <p:spPr bwMode="auto">
          <a:xfrm>
            <a:off x="0" y="2752725"/>
            <a:ext cx="91440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>
            <a:off x="6108700" y="2600325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9342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7086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7543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8610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>
            <a:off x="304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953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620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2133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35814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495800" y="1952625"/>
            <a:ext cx="1076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5029200" y="2597150"/>
            <a:ext cx="0" cy="304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304800" y="10668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eaLnBrk="1" hangingPunct="1"/>
            <a:r>
              <a:rPr lang="en-US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Non-random association of alleles at two or more loci</a:t>
            </a:r>
            <a:endParaRPr lang="fr-FR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365760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Because of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linkage disequilibrium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between SNPs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Genetic 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association studies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can investigate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 markers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(SNPs) 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And use these as </a:t>
            </a:r>
            <a:r>
              <a:rPr lang="en-US" u="sng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proxies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of the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28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5" name="Rectangle 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28" name="Rectangle 27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5"/>
            <a:ext cx="706251" cy="176249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4710775"/>
            <a:ext cx="706251" cy="176249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410587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13420" y="54105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5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some statistics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1800" dirty="0" smtClean="0"/>
              <a:t>3.2 billion base pairs in the haploid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≈ 18,000-25,000 genes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≈23,000 coding for proteins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Only 1.5% of the total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Rest of the genome: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Non-coding RNA (</a:t>
            </a:r>
            <a:r>
              <a:rPr lang="en-US" sz="1600" dirty="0" err="1" smtClean="0"/>
              <a:t>rRNA</a:t>
            </a:r>
            <a:r>
              <a:rPr lang="en-US" sz="1600" dirty="0" smtClean="0"/>
              <a:t>, </a:t>
            </a:r>
            <a:r>
              <a:rPr lang="en-US" sz="1600" dirty="0" err="1" smtClean="0"/>
              <a:t>tRNA</a:t>
            </a:r>
            <a:r>
              <a:rPr lang="en-US" sz="1600" dirty="0" smtClean="0"/>
              <a:t>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Regulatory sequences, e.g. promoter, enhancer regions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Repetitive elements and other variations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Transposable elements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(So there’s no such thing as “junk DNA”…)</a:t>
            </a:r>
          </a:p>
          <a:p>
            <a:pPr lvl="2">
              <a:lnSpc>
                <a:spcPts val="30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</a:t>
            </a:fld>
            <a:endParaRPr lang="en-US" dirty="0" smtClean="0"/>
          </a:p>
        </p:txBody>
      </p:sp>
      <p:pic>
        <p:nvPicPr>
          <p:cNvPr id="2050" name="Picture 2" descr="C:\Users\Sander\Genomics\_media\Infographics\dna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35836"/>
          <a:stretch/>
        </p:blipFill>
        <p:spPr bwMode="auto">
          <a:xfrm>
            <a:off x="5791200" y="1026012"/>
            <a:ext cx="3320598" cy="5793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5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5"/>
            <a:ext cx="706251" cy="176249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5579059"/>
            <a:ext cx="706251" cy="89420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410587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3836" y="5838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7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77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19698" y="4710775"/>
            <a:ext cx="706251" cy="86828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4971" y="4945141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24" name="Rectangle 23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36" name="Rectangle 35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3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15, 2017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40</a:t>
            </a:fld>
            <a:endParaRPr lang="en-US" sz="800" dirty="0" smtClean="0">
              <a:latin typeface="Calibri"/>
              <a:cs typeface="Calibri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85657" y="1295400"/>
            <a:ext cx="3025862" cy="400110"/>
            <a:chOff x="233257" y="894192"/>
            <a:chExt cx="3025862" cy="400110"/>
          </a:xfrm>
        </p:grpSpPr>
        <p:sp>
          <p:nvSpPr>
            <p:cNvPr id="45" name="Rectangle 4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313347" y="1295400"/>
            <a:ext cx="3025862" cy="400110"/>
            <a:chOff x="5160947" y="894192"/>
            <a:chExt cx="3025862" cy="400110"/>
          </a:xfrm>
        </p:grpSpPr>
        <p:sp>
          <p:nvSpPr>
            <p:cNvPr id="54" name="Rectangle 53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6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5"/>
            <a:ext cx="706251" cy="123115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5268033"/>
            <a:ext cx="706251" cy="120523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410587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94971" y="559525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7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77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19698" y="4710775"/>
            <a:ext cx="706251" cy="55725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4971" y="4796101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7527" y="5941927"/>
            <a:ext cx="706251" cy="53133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65942" y="602291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43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15, 2017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41</a:t>
            </a:fld>
            <a:endParaRPr lang="en-US" sz="800" dirty="0" smtClean="0">
              <a:latin typeface="Calibri"/>
              <a:cs typeface="Calibri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45" name="Rectangle 4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49" name="Rectangle 48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85657" y="1295400"/>
            <a:ext cx="3025862" cy="400110"/>
            <a:chOff x="233257" y="894192"/>
            <a:chExt cx="3025862" cy="400110"/>
          </a:xfrm>
        </p:grpSpPr>
        <p:sp>
          <p:nvSpPr>
            <p:cNvPr id="53" name="Rectangle 5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13347" y="1295400"/>
            <a:ext cx="3025862" cy="400110"/>
            <a:chOff x="5160947" y="894192"/>
            <a:chExt cx="3025862" cy="400110"/>
          </a:xfrm>
        </p:grpSpPr>
        <p:sp>
          <p:nvSpPr>
            <p:cNvPr id="56" name="Rectangle 55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38057" y="1676400"/>
            <a:ext cx="3025862" cy="400110"/>
            <a:chOff x="233257" y="894192"/>
            <a:chExt cx="3025862" cy="400110"/>
          </a:xfrm>
        </p:grpSpPr>
        <p:sp>
          <p:nvSpPr>
            <p:cNvPr id="59" name="Rectangle 5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465747" y="1676400"/>
            <a:ext cx="3025862" cy="400110"/>
            <a:chOff x="5160947" y="894192"/>
            <a:chExt cx="3025862" cy="400110"/>
          </a:xfrm>
        </p:grpSpPr>
        <p:sp>
          <p:nvSpPr>
            <p:cNvPr id="62" name="Rectangle 61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67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5"/>
            <a:ext cx="706251" cy="139962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5034763"/>
            <a:ext cx="706251" cy="143850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194606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3836" y="5838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7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77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19698" y="4710775"/>
            <a:ext cx="706251" cy="32398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4971" y="4678375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7527" y="6120131"/>
            <a:ext cx="706251" cy="35313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74538" y="61115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47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15, 2017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42</a:t>
            </a:fld>
            <a:endParaRPr lang="en-US" sz="800" dirty="0" smtClean="0">
              <a:latin typeface="Calibri"/>
              <a:cs typeface="Calibri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49" name="Rectangle 4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53" name="Rectangle 52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85657" y="1295400"/>
            <a:ext cx="3025862" cy="400110"/>
            <a:chOff x="233257" y="894192"/>
            <a:chExt cx="3025862" cy="400110"/>
          </a:xfrm>
        </p:grpSpPr>
        <p:sp>
          <p:nvSpPr>
            <p:cNvPr id="57" name="Rectangle 56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313347" y="1295400"/>
            <a:ext cx="3025862" cy="400110"/>
            <a:chOff x="5160947" y="894192"/>
            <a:chExt cx="3025862" cy="400110"/>
          </a:xfrm>
        </p:grpSpPr>
        <p:sp>
          <p:nvSpPr>
            <p:cNvPr id="60" name="Rectangle 59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8057" y="1676400"/>
            <a:ext cx="3025862" cy="400110"/>
            <a:chOff x="233257" y="894192"/>
            <a:chExt cx="3025862" cy="400110"/>
          </a:xfrm>
        </p:grpSpPr>
        <p:sp>
          <p:nvSpPr>
            <p:cNvPr id="63" name="Rectangle 6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465747" y="1676400"/>
            <a:ext cx="3025862" cy="400110"/>
            <a:chOff x="5160947" y="894192"/>
            <a:chExt cx="3025862" cy="400110"/>
          </a:xfrm>
        </p:grpSpPr>
        <p:sp>
          <p:nvSpPr>
            <p:cNvPr id="66" name="Rectangle 65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618147" y="2057400"/>
            <a:ext cx="3025862" cy="400110"/>
            <a:chOff x="5160947" y="894192"/>
            <a:chExt cx="3025862" cy="400110"/>
          </a:xfrm>
        </p:grpSpPr>
        <p:sp>
          <p:nvSpPr>
            <p:cNvPr id="69" name="Rectangle 68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457" y="2057400"/>
            <a:ext cx="3025862" cy="400110"/>
            <a:chOff x="233257" y="894192"/>
            <a:chExt cx="3025862" cy="400110"/>
          </a:xfrm>
        </p:grpSpPr>
        <p:sp>
          <p:nvSpPr>
            <p:cNvPr id="75" name="Rectangle 7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2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4"/>
            <a:ext cx="706251" cy="106915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5462424"/>
            <a:ext cx="706251" cy="101083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194606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3836" y="5838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7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77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19698" y="4710774"/>
            <a:ext cx="706251" cy="75164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4971" y="4863041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7527" y="5779931"/>
            <a:ext cx="706251" cy="69333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74538" y="61115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81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15, 2017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43</a:t>
            </a:fld>
            <a:endParaRPr lang="en-US" sz="800" dirty="0" smtClean="0">
              <a:latin typeface="Calibri"/>
              <a:cs typeface="Calibri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83" name="Rectangle 8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87" name="Rectangle 86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385657" y="1295400"/>
            <a:ext cx="3025862" cy="400110"/>
            <a:chOff x="233257" y="894192"/>
            <a:chExt cx="3025862" cy="400110"/>
          </a:xfrm>
        </p:grpSpPr>
        <p:sp>
          <p:nvSpPr>
            <p:cNvPr id="91" name="Rectangle 90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313347" y="1295400"/>
            <a:ext cx="3025862" cy="400110"/>
            <a:chOff x="5160947" y="894192"/>
            <a:chExt cx="3025862" cy="400110"/>
          </a:xfrm>
        </p:grpSpPr>
        <p:sp>
          <p:nvSpPr>
            <p:cNvPr id="94" name="Rectangle 93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38057" y="1676400"/>
            <a:ext cx="3025862" cy="400110"/>
            <a:chOff x="233257" y="894192"/>
            <a:chExt cx="3025862" cy="400110"/>
          </a:xfrm>
        </p:grpSpPr>
        <p:sp>
          <p:nvSpPr>
            <p:cNvPr id="97" name="Rectangle 96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465747" y="1676400"/>
            <a:ext cx="3025862" cy="400110"/>
            <a:chOff x="5160947" y="894192"/>
            <a:chExt cx="3025862" cy="400110"/>
          </a:xfrm>
        </p:grpSpPr>
        <p:sp>
          <p:nvSpPr>
            <p:cNvPr id="100" name="Rectangle 99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618147" y="2057400"/>
            <a:ext cx="3025862" cy="400110"/>
            <a:chOff x="5160947" y="894192"/>
            <a:chExt cx="3025862" cy="400110"/>
          </a:xfrm>
        </p:grpSpPr>
        <p:sp>
          <p:nvSpPr>
            <p:cNvPr id="103" name="Rectangle 102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90457" y="2057400"/>
            <a:ext cx="3025862" cy="400110"/>
            <a:chOff x="233257" y="894192"/>
            <a:chExt cx="3025862" cy="400110"/>
          </a:xfrm>
        </p:grpSpPr>
        <p:sp>
          <p:nvSpPr>
            <p:cNvPr id="106" name="Rectangle 105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2000" y="2133600"/>
            <a:ext cx="3025862" cy="400110"/>
            <a:chOff x="233257" y="894192"/>
            <a:chExt cx="3025862" cy="400110"/>
          </a:xfrm>
        </p:grpSpPr>
        <p:sp>
          <p:nvSpPr>
            <p:cNvPr id="109" name="Rectangle 10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838200" y="2209800"/>
            <a:ext cx="3025862" cy="400110"/>
            <a:chOff x="233257" y="894192"/>
            <a:chExt cx="3025862" cy="400110"/>
          </a:xfrm>
        </p:grpSpPr>
        <p:sp>
          <p:nvSpPr>
            <p:cNvPr id="130" name="Rectangle 129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14400" y="2286000"/>
            <a:ext cx="3025862" cy="400110"/>
            <a:chOff x="233257" y="894192"/>
            <a:chExt cx="3025862" cy="400110"/>
          </a:xfrm>
        </p:grpSpPr>
        <p:sp>
          <p:nvSpPr>
            <p:cNvPr id="133" name="Rectangle 13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990600" y="2362200"/>
            <a:ext cx="3025862" cy="400110"/>
            <a:chOff x="233257" y="894192"/>
            <a:chExt cx="3025862" cy="400110"/>
          </a:xfrm>
        </p:grpSpPr>
        <p:sp>
          <p:nvSpPr>
            <p:cNvPr id="136" name="Rectangle 135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066800" y="2438400"/>
            <a:ext cx="3025862" cy="400110"/>
            <a:chOff x="233257" y="894192"/>
            <a:chExt cx="3025862" cy="400110"/>
          </a:xfrm>
        </p:grpSpPr>
        <p:sp>
          <p:nvSpPr>
            <p:cNvPr id="139" name="Rectangle 13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143000" y="2514600"/>
            <a:ext cx="3025862" cy="400110"/>
            <a:chOff x="233257" y="894192"/>
            <a:chExt cx="3025862" cy="400110"/>
          </a:xfrm>
        </p:grpSpPr>
        <p:sp>
          <p:nvSpPr>
            <p:cNvPr id="142" name="Rectangle 141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" y="2590800"/>
            <a:ext cx="3025862" cy="400110"/>
            <a:chOff x="233257" y="894192"/>
            <a:chExt cx="3025862" cy="400110"/>
          </a:xfrm>
        </p:grpSpPr>
        <p:sp>
          <p:nvSpPr>
            <p:cNvPr id="145" name="Rectangle 14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295400" y="2667000"/>
            <a:ext cx="3025862" cy="400110"/>
            <a:chOff x="233257" y="894192"/>
            <a:chExt cx="3025862" cy="400110"/>
          </a:xfrm>
        </p:grpSpPr>
        <p:sp>
          <p:nvSpPr>
            <p:cNvPr id="148" name="Rectangle 147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715000" y="2133600"/>
            <a:ext cx="3025862" cy="400110"/>
            <a:chOff x="5160947" y="894192"/>
            <a:chExt cx="3025862" cy="400110"/>
          </a:xfrm>
        </p:grpSpPr>
        <p:sp>
          <p:nvSpPr>
            <p:cNvPr id="151" name="Rectangle 150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91200" y="2209800"/>
            <a:ext cx="3025862" cy="400110"/>
            <a:chOff x="5160947" y="894192"/>
            <a:chExt cx="3025862" cy="400110"/>
          </a:xfrm>
        </p:grpSpPr>
        <p:sp>
          <p:nvSpPr>
            <p:cNvPr id="154" name="Rectangle 153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867400" y="2286000"/>
            <a:ext cx="3025862" cy="400110"/>
            <a:chOff x="5160947" y="894192"/>
            <a:chExt cx="3025862" cy="400110"/>
          </a:xfrm>
        </p:grpSpPr>
        <p:sp>
          <p:nvSpPr>
            <p:cNvPr id="157" name="Rectangle 156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943600" y="2362200"/>
            <a:ext cx="3025862" cy="400110"/>
            <a:chOff x="5160947" y="894192"/>
            <a:chExt cx="3025862" cy="400110"/>
          </a:xfrm>
        </p:grpSpPr>
        <p:sp>
          <p:nvSpPr>
            <p:cNvPr id="160" name="Rectangle 159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019800" y="2438400"/>
            <a:ext cx="3025862" cy="400110"/>
            <a:chOff x="5160947" y="894192"/>
            <a:chExt cx="3025862" cy="400110"/>
          </a:xfrm>
        </p:grpSpPr>
        <p:sp>
          <p:nvSpPr>
            <p:cNvPr id="163" name="Rectangle 162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096000" y="2514600"/>
            <a:ext cx="3025862" cy="400110"/>
            <a:chOff x="5160947" y="894192"/>
            <a:chExt cx="3025862" cy="400110"/>
          </a:xfrm>
        </p:grpSpPr>
        <p:sp>
          <p:nvSpPr>
            <p:cNvPr id="166" name="Rectangle 165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20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4"/>
            <a:ext cx="706251" cy="106915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5462424"/>
            <a:ext cx="706251" cy="101083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194606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3836" y="5838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7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77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19698" y="4710774"/>
            <a:ext cx="706251" cy="75164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4971" y="4863041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7527" y="5779931"/>
            <a:ext cx="706251" cy="69333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74538" y="61115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81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15, 2017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44</a:t>
            </a:fld>
            <a:endParaRPr lang="en-US" sz="800" dirty="0" smtClean="0">
              <a:latin typeface="Calibri"/>
              <a:cs typeface="Calibri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83" name="Rectangle 8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87" name="Rectangle 86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385657" y="1295400"/>
            <a:ext cx="3025862" cy="400110"/>
            <a:chOff x="233257" y="894192"/>
            <a:chExt cx="3025862" cy="400110"/>
          </a:xfrm>
        </p:grpSpPr>
        <p:sp>
          <p:nvSpPr>
            <p:cNvPr id="91" name="Rectangle 90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313347" y="1295400"/>
            <a:ext cx="3025862" cy="400110"/>
            <a:chOff x="5160947" y="894192"/>
            <a:chExt cx="3025862" cy="400110"/>
          </a:xfrm>
        </p:grpSpPr>
        <p:sp>
          <p:nvSpPr>
            <p:cNvPr id="94" name="Rectangle 93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38057" y="1676400"/>
            <a:ext cx="3025862" cy="400110"/>
            <a:chOff x="233257" y="894192"/>
            <a:chExt cx="3025862" cy="400110"/>
          </a:xfrm>
        </p:grpSpPr>
        <p:sp>
          <p:nvSpPr>
            <p:cNvPr id="97" name="Rectangle 96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465747" y="1676400"/>
            <a:ext cx="3025862" cy="400110"/>
            <a:chOff x="5160947" y="894192"/>
            <a:chExt cx="3025862" cy="400110"/>
          </a:xfrm>
        </p:grpSpPr>
        <p:sp>
          <p:nvSpPr>
            <p:cNvPr id="100" name="Rectangle 99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618147" y="2057400"/>
            <a:ext cx="3025862" cy="400110"/>
            <a:chOff x="5160947" y="894192"/>
            <a:chExt cx="3025862" cy="400110"/>
          </a:xfrm>
        </p:grpSpPr>
        <p:sp>
          <p:nvSpPr>
            <p:cNvPr id="103" name="Rectangle 102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90457" y="2057400"/>
            <a:ext cx="3025862" cy="400110"/>
            <a:chOff x="233257" y="894192"/>
            <a:chExt cx="3025862" cy="400110"/>
          </a:xfrm>
        </p:grpSpPr>
        <p:sp>
          <p:nvSpPr>
            <p:cNvPr id="106" name="Rectangle 105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2000" y="2133600"/>
            <a:ext cx="3025862" cy="400110"/>
            <a:chOff x="233257" y="894192"/>
            <a:chExt cx="3025862" cy="400110"/>
          </a:xfrm>
        </p:grpSpPr>
        <p:sp>
          <p:nvSpPr>
            <p:cNvPr id="109" name="Rectangle 10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838200" y="2209800"/>
            <a:ext cx="3025862" cy="400110"/>
            <a:chOff x="233257" y="894192"/>
            <a:chExt cx="3025862" cy="400110"/>
          </a:xfrm>
        </p:grpSpPr>
        <p:sp>
          <p:nvSpPr>
            <p:cNvPr id="130" name="Rectangle 129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14400" y="2286000"/>
            <a:ext cx="3025862" cy="400110"/>
            <a:chOff x="233257" y="894192"/>
            <a:chExt cx="3025862" cy="400110"/>
          </a:xfrm>
        </p:grpSpPr>
        <p:sp>
          <p:nvSpPr>
            <p:cNvPr id="133" name="Rectangle 13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990600" y="2362200"/>
            <a:ext cx="3025862" cy="400110"/>
            <a:chOff x="233257" y="894192"/>
            <a:chExt cx="3025862" cy="400110"/>
          </a:xfrm>
        </p:grpSpPr>
        <p:sp>
          <p:nvSpPr>
            <p:cNvPr id="136" name="Rectangle 135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066800" y="2438400"/>
            <a:ext cx="3025862" cy="400110"/>
            <a:chOff x="233257" y="894192"/>
            <a:chExt cx="3025862" cy="400110"/>
          </a:xfrm>
        </p:grpSpPr>
        <p:sp>
          <p:nvSpPr>
            <p:cNvPr id="139" name="Rectangle 13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143000" y="2514600"/>
            <a:ext cx="3025862" cy="400110"/>
            <a:chOff x="233257" y="894192"/>
            <a:chExt cx="3025862" cy="400110"/>
          </a:xfrm>
        </p:grpSpPr>
        <p:sp>
          <p:nvSpPr>
            <p:cNvPr id="142" name="Rectangle 141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" y="2590800"/>
            <a:ext cx="3025862" cy="400110"/>
            <a:chOff x="233257" y="894192"/>
            <a:chExt cx="3025862" cy="400110"/>
          </a:xfrm>
        </p:grpSpPr>
        <p:sp>
          <p:nvSpPr>
            <p:cNvPr id="145" name="Rectangle 14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295400" y="2667000"/>
            <a:ext cx="3025862" cy="400110"/>
            <a:chOff x="233257" y="894192"/>
            <a:chExt cx="3025862" cy="400110"/>
          </a:xfrm>
        </p:grpSpPr>
        <p:sp>
          <p:nvSpPr>
            <p:cNvPr id="148" name="Rectangle 147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715000" y="2133600"/>
            <a:ext cx="3025862" cy="400110"/>
            <a:chOff x="5160947" y="894192"/>
            <a:chExt cx="3025862" cy="400110"/>
          </a:xfrm>
        </p:grpSpPr>
        <p:sp>
          <p:nvSpPr>
            <p:cNvPr id="151" name="Rectangle 150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91200" y="2209800"/>
            <a:ext cx="3025862" cy="400110"/>
            <a:chOff x="5160947" y="894192"/>
            <a:chExt cx="3025862" cy="400110"/>
          </a:xfrm>
        </p:grpSpPr>
        <p:sp>
          <p:nvSpPr>
            <p:cNvPr id="154" name="Rectangle 153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867400" y="2286000"/>
            <a:ext cx="3025862" cy="400110"/>
            <a:chOff x="5160947" y="894192"/>
            <a:chExt cx="3025862" cy="400110"/>
          </a:xfrm>
        </p:grpSpPr>
        <p:sp>
          <p:nvSpPr>
            <p:cNvPr id="157" name="Rectangle 156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943600" y="2362200"/>
            <a:ext cx="3025862" cy="400110"/>
            <a:chOff x="5160947" y="894192"/>
            <a:chExt cx="3025862" cy="400110"/>
          </a:xfrm>
        </p:grpSpPr>
        <p:sp>
          <p:nvSpPr>
            <p:cNvPr id="160" name="Rectangle 159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019800" y="2438400"/>
            <a:ext cx="3025862" cy="400110"/>
            <a:chOff x="5160947" y="894192"/>
            <a:chExt cx="3025862" cy="400110"/>
          </a:xfrm>
        </p:grpSpPr>
        <p:sp>
          <p:nvSpPr>
            <p:cNvPr id="163" name="Rectangle 162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096000" y="2514600"/>
            <a:ext cx="3025862" cy="400110"/>
            <a:chOff x="5160947" y="894192"/>
            <a:chExt cx="3025862" cy="400110"/>
          </a:xfrm>
        </p:grpSpPr>
        <p:sp>
          <p:nvSpPr>
            <p:cNvPr id="166" name="Rectangle 165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11" name="Straight Arrow Connector 110"/>
          <p:cNvCxnSpPr/>
          <p:nvPr/>
        </p:nvCxnSpPr>
        <p:spPr>
          <a:xfrm>
            <a:off x="5896795" y="5317202"/>
            <a:ext cx="680028" cy="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6591019" y="5029200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171717"/>
                </a:solidFill>
                <a:latin typeface="Calibri"/>
                <a:cs typeface="Calibri"/>
              </a:rPr>
              <a:t>Statistical test</a:t>
            </a:r>
          </a:p>
          <a:p>
            <a:r>
              <a:rPr lang="en-US" sz="1800" b="1" dirty="0" smtClean="0">
                <a:solidFill>
                  <a:srgbClr val="171717"/>
                </a:solidFill>
                <a:latin typeface="Calibri"/>
                <a:cs typeface="Calibri"/>
              </a:rPr>
              <a:t>(Chi-square, regression)</a:t>
            </a:r>
            <a:endParaRPr lang="en-US" sz="18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285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04-24 at 11.14.5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09" r="-13709"/>
          <a:stretch>
            <a:fillRect/>
          </a:stretch>
        </p:blipFill>
        <p:spPr/>
      </p:pic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15, 2017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45</a:t>
            </a:fld>
            <a:endParaRPr lang="en-US" sz="800" dirty="0" smtClean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statistical tests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96836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7756336" y="5440680"/>
            <a:ext cx="13716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46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4114800" y="6582544"/>
            <a:ext cx="502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Asselbergs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F.W., van der Laan S.W., de Bakker P.I.W.</a:t>
            </a:r>
            <a:r>
              <a:rPr lang="en-US" sz="900" i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900" b="1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NTvG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159:A5821; 2014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" y="404663"/>
            <a:ext cx="8957304" cy="619566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856332" y="302443"/>
            <a:ext cx="2664000" cy="288000"/>
          </a:xfrm>
          <a:prstGeom prst="wedgeRoundRectCallout">
            <a:avLst>
              <a:gd name="adj1" fmla="val -47183"/>
              <a:gd name="adj2" fmla="val 212394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-Log10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the associated p-value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825216" y="6274806"/>
            <a:ext cx="4968552" cy="288032"/>
          </a:xfrm>
          <a:prstGeom prst="wedgeRoundRectCallout">
            <a:avLst>
              <a:gd name="adj1" fmla="val 25086"/>
              <a:gd name="adj2" fmla="val -82125"/>
              <a:gd name="adj3" fmla="val 16667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SNP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is plotted per chromosome in genomic positional order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774400" y="409185"/>
            <a:ext cx="3240360" cy="792088"/>
          </a:xfrm>
          <a:prstGeom prst="wedgeRoundRectCallout">
            <a:avLst>
              <a:gd name="adj1" fmla="val -65860"/>
              <a:gd name="adj2" fmla="val -6885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A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Manhattan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skyscraper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significance at a region (9p21) associated with the trait (CAD), rs1333049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187624" y="1772816"/>
            <a:ext cx="3096048" cy="720080"/>
          </a:xfrm>
          <a:prstGeom prst="wedgeRoundRectCallout">
            <a:avLst>
              <a:gd name="adj1" fmla="val -47801"/>
              <a:gd name="adj2" fmla="val 355636"/>
              <a:gd name="adj3" fmla="val 16667"/>
            </a:avLst>
          </a:prstGeom>
          <a:ln w="19050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Genome-wide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significance level 5.0x10</a:t>
            </a:r>
            <a:r>
              <a:rPr kumimoji="0" lang="en-US" sz="1400" b="0" i="0" u="none" strike="noStrike" cap="none" normalizeH="0" baseline="3000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-8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, which is correcting for 2x500,000 tests (Bonferroni)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grpSp>
        <p:nvGrpSpPr>
          <p:cNvPr id="12" name="Group 16"/>
          <p:cNvGrpSpPr/>
          <p:nvPr/>
        </p:nvGrpSpPr>
        <p:grpSpPr>
          <a:xfrm>
            <a:off x="827584" y="3521224"/>
            <a:ext cx="8064896" cy="1584176"/>
            <a:chOff x="827584" y="3140968"/>
            <a:chExt cx="8064896" cy="1584176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827584" y="4725144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ounded Rectangular Callout 13"/>
            <p:cNvSpPr/>
            <p:nvPr/>
          </p:nvSpPr>
          <p:spPr bwMode="auto">
            <a:xfrm>
              <a:off x="2195736" y="3140968"/>
              <a:ext cx="2664296" cy="504056"/>
            </a:xfrm>
            <a:prstGeom prst="wedgeRoundRectCallout">
              <a:avLst>
                <a:gd name="adj1" fmla="val -32415"/>
                <a:gd name="adj2" fmla="val 261291"/>
                <a:gd name="adj3" fmla="val 16667"/>
              </a:avLst>
            </a:prstGeom>
            <a:ln w="3175"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Suggestive 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-4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sp>
        <p:nvSpPr>
          <p:cNvPr id="15" name="Rounded Rectangular Callout 14"/>
          <p:cNvSpPr/>
          <p:nvPr/>
        </p:nvSpPr>
        <p:spPr bwMode="auto">
          <a:xfrm>
            <a:off x="5868144" y="2636912"/>
            <a:ext cx="2664000" cy="288000"/>
          </a:xfrm>
          <a:prstGeom prst="wedgeRoundRectCallout">
            <a:avLst>
              <a:gd name="adj1" fmla="val -73222"/>
              <a:gd name="adj2" fmla="val 363699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dot represents one SNP</a:t>
            </a:r>
          </a:p>
        </p:txBody>
      </p:sp>
    </p:spTree>
    <p:extLst>
      <p:ext uri="{BB962C8B-B14F-4D97-AF65-F5344CB8AC3E}">
        <p14:creationId xmlns:p14="http://schemas.microsoft.com/office/powerpoint/2010/main" val="6834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8"/>
          <p:cNvSpPr txBox="1"/>
          <p:nvPr/>
        </p:nvSpPr>
        <p:spPr>
          <a:xfrm>
            <a:off x="4114800" y="6400800"/>
            <a:ext cx="4122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9p21 and cardiovascular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600" dirty="0" smtClean="0"/>
              <a:t>The SNPs associated with CAD on 9p21.1 are rs1333049, rs10757274, rs2383207, rs2891168, and rs10757278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They are found in an </a:t>
            </a:r>
            <a:r>
              <a:rPr lang="en-US" sz="1600" i="1" dirty="0" smtClean="0"/>
              <a:t>intergenic region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Genes nearby: </a:t>
            </a:r>
            <a:r>
              <a:rPr lang="en-US" sz="1600" i="1" dirty="0" smtClean="0"/>
              <a:t>CDKN2A</a:t>
            </a:r>
            <a:r>
              <a:rPr lang="en-US" sz="1600" dirty="0" smtClean="0"/>
              <a:t>, </a:t>
            </a:r>
            <a:r>
              <a:rPr lang="en-US" sz="1600" i="1" dirty="0" smtClean="0"/>
              <a:t>CDKN2B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also associated with </a:t>
            </a:r>
            <a:r>
              <a:rPr lang="en-US" sz="1400" i="1" dirty="0" smtClean="0"/>
              <a:t>type 2 diabetes mellitus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regulating cell proliferation, cell aging and the associated degeneration, and programmed cell death of many cell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47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0" y="3200399"/>
            <a:ext cx="4343400" cy="318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69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the results…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48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80687"/>
          <a:stretch>
            <a:fillRect/>
          </a:stretch>
        </p:blipFill>
        <p:spPr bwMode="auto">
          <a:xfrm>
            <a:off x="419100" y="1143000"/>
            <a:ext cx="8305800" cy="104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 t="21497" b="75828"/>
          <a:stretch>
            <a:fillRect/>
          </a:stretch>
        </p:blipFill>
        <p:spPr bwMode="auto">
          <a:xfrm>
            <a:off x="384048" y="2217992"/>
            <a:ext cx="8302752" cy="1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304800" y="3048000"/>
            <a:ext cx="2651760" cy="914400"/>
          </a:xfrm>
          <a:prstGeom prst="wedgeRoundRectCallout">
            <a:avLst>
              <a:gd name="adj1" fmla="val -4512"/>
              <a:gd name="adj2" fmla="val -111672"/>
              <a:gd name="adj3" fmla="val 16667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CAD: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coronary artery disease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  <a:latin typeface="+mn-lt"/>
              </a:rPr>
              <a:t>9p21: </a:t>
            </a:r>
            <a:r>
              <a:rPr lang="en-US" sz="1200" dirty="0" smtClean="0">
                <a:solidFill>
                  <a:schemeClr val="accent4"/>
                </a:solidFill>
                <a:latin typeface="+mn-lt"/>
              </a:rPr>
              <a:t>chromosome 9, short arm (p)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Region: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21.93-22.12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megabase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pairs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</a:rPr>
              <a:t>r</a:t>
            </a:r>
            <a:r>
              <a:rPr lang="en-US" sz="1200" b="1" baseline="0" dirty="0" smtClean="0">
                <a:solidFill>
                  <a:schemeClr val="accent4"/>
                </a:solidFill>
                <a:latin typeface="+mn-lt"/>
              </a:rPr>
              <a:t>s1333049: 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official </a:t>
            </a:r>
            <a:r>
              <a:rPr lang="en-US" sz="1200" baseline="0" dirty="0" err="1" smtClean="0">
                <a:solidFill>
                  <a:schemeClr val="accent4"/>
                </a:solidFill>
                <a:latin typeface="+mn-lt"/>
              </a:rPr>
              <a:t>dbSNP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 ID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" y="2133600"/>
            <a:ext cx="2560320" cy="304800"/>
          </a:xfrm>
          <a:prstGeom prst="round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590800" y="4572000"/>
            <a:ext cx="3048000" cy="304800"/>
          </a:xfrm>
          <a:prstGeom prst="wedgeRoundRectCallout">
            <a:avLst>
              <a:gd name="adj1" fmla="val -21215"/>
              <a:gd name="adj2" fmla="val -743760"/>
              <a:gd name="adj3" fmla="val 16667"/>
            </a:avLst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P-value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of association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 test</a:t>
            </a:r>
            <a:r>
              <a:rPr lang="en-US" sz="1200" dirty="0" smtClean="0">
                <a:solidFill>
                  <a:schemeClr val="accent1"/>
                </a:solidFill>
                <a:ea typeface="ＭＳ Ｐゴシック" pitchFamily="34" charset="-128"/>
              </a:rPr>
              <a:t>: AA vs. AB vs. BB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572000" y="5715000"/>
            <a:ext cx="3048000" cy="457200"/>
          </a:xfrm>
          <a:prstGeom prst="wedgeRoundRectCallout">
            <a:avLst>
              <a:gd name="adj1" fmla="val 74428"/>
              <a:gd name="adj2" fmla="val -752738"/>
              <a:gd name="adj3" fmla="val 16667"/>
            </a:avLst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Minor allele frequency: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the frequency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 of the risk (minor) allele in the population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343400" y="2895600"/>
            <a:ext cx="3048000" cy="685800"/>
          </a:xfrm>
          <a:prstGeom prst="wedgeRoundRectCallout">
            <a:avLst>
              <a:gd name="adj1" fmla="val 4890"/>
              <a:gd name="adj2" fmla="val -113147"/>
              <a:gd name="adj3" fmla="val 16667"/>
            </a:avLst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Risk allele: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minor allele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Odds ratio: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the odds of exposure between cases and controls 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757160" y="2133600"/>
            <a:ext cx="914400" cy="304800"/>
          </a:xfrm>
          <a:prstGeom prst="roundRect">
            <a:avLst/>
          </a:prstGeom>
          <a:solidFill>
            <a:schemeClr val="accent2">
              <a:alpha val="2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2133600"/>
            <a:ext cx="2377440" cy="304800"/>
          </a:xfrm>
          <a:prstGeom prst="roundRect">
            <a:avLst/>
          </a:prstGeom>
          <a:solidFill>
            <a:schemeClr val="accent6">
              <a:alpha val="2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71800" y="2133600"/>
            <a:ext cx="731520" cy="3048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8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8"/>
          <p:cNvSpPr txBox="1"/>
          <p:nvPr/>
        </p:nvSpPr>
        <p:spPr>
          <a:xfrm>
            <a:off x="5441504" y="6400800"/>
            <a:ext cx="2788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NJ.,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Circ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Cardiovasc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Genet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1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:81-84, 2008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points to a </a:t>
            </a:r>
            <a:r>
              <a:rPr lang="en-US" i="1" dirty="0" smtClean="0"/>
              <a:t>RNA gene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Resequencing</a:t>
            </a:r>
            <a:r>
              <a:rPr lang="en-US" dirty="0" smtClean="0"/>
              <a:t> unveiled a RNA gene, </a:t>
            </a:r>
            <a:r>
              <a:rPr lang="en-US" i="1" dirty="0" smtClean="0"/>
              <a:t>ANRIL</a:t>
            </a:r>
          </a:p>
          <a:p>
            <a:r>
              <a:rPr lang="en-US" dirty="0" smtClean="0"/>
              <a:t>Current efforts are aimed to elucidate the role of </a:t>
            </a:r>
            <a:r>
              <a:rPr lang="en-US" i="1" dirty="0" smtClean="0"/>
              <a:t>ANRIL</a:t>
            </a:r>
            <a:r>
              <a:rPr lang="en-US" dirty="0" smtClean="0"/>
              <a:t> in (A)MI</a:t>
            </a:r>
          </a:p>
          <a:p>
            <a:r>
              <a:rPr lang="en-US" dirty="0" smtClean="0"/>
              <a:t>Might be involved in </a:t>
            </a:r>
            <a:r>
              <a:rPr lang="en-US" i="1" dirty="0" smtClean="0"/>
              <a:t>early-onset MI</a:t>
            </a:r>
            <a:r>
              <a:rPr lang="en-US" dirty="0" smtClean="0"/>
              <a:t> (before age of 50 years)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49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596" t="7754" r="1257" b="8756"/>
          <a:stretch>
            <a:fillRect/>
          </a:stretch>
        </p:blipFill>
        <p:spPr bwMode="auto">
          <a:xfrm>
            <a:off x="1259632" y="2743200"/>
            <a:ext cx="662473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04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CGTACTGACTGTCTAGACTAAACACATCCCACTTTACCCATGCATCGTACTGACTGTCTAGTCTAAACACATCCCACAT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ATCGTACTGACTGTCTAGTCTAAACACATCCCACATATCGTCATCGTACTGACTGTCTATTCTAAACACATCCCAGCAT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2136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3 at 22.26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/>
          <a:stretch/>
        </p:blipFill>
        <p:spPr>
          <a:xfrm>
            <a:off x="152400" y="1219199"/>
            <a:ext cx="8839200" cy="54191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(Body)"/>
                <a:cs typeface="Calibri (Body)"/>
              </a:rPr>
              <a:t>The 1000 Genomes Project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017524"/>
            <a:ext cx="3429000" cy="83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98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51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28600"/>
            <a:ext cx="49442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52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" y="914400"/>
            <a:ext cx="87682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0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3 at 17.14.4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6" b="17020"/>
          <a:stretch/>
        </p:blipFill>
        <p:spPr>
          <a:xfrm>
            <a:off x="0" y="2554515"/>
            <a:ext cx="9144000" cy="38462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Imputation: infer </a:t>
            </a:r>
            <a:r>
              <a:rPr lang="en-US" dirty="0" err="1" smtClean="0"/>
              <a:t>untyped</a:t>
            </a:r>
            <a:r>
              <a:rPr lang="en-US" dirty="0" smtClean="0"/>
              <a:t> genotypes based on a suitable reference panel of well-characterized and validated genotypes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53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13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/>
          <p:cNvCxnSpPr/>
          <p:nvPr/>
        </p:nvCxnSpPr>
        <p:spPr>
          <a:xfrm>
            <a:off x="5820978" y="1829015"/>
            <a:ext cx="0" cy="40954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633134" y="4923861"/>
            <a:ext cx="690670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083242" y="4522050"/>
            <a:ext cx="1158519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4702232" y="4145971"/>
            <a:ext cx="781712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847288" y="3803230"/>
            <a:ext cx="781712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177583" y="3412151"/>
            <a:ext cx="1455551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632996" y="3058893"/>
            <a:ext cx="910216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825129" y="2683335"/>
            <a:ext cx="1312025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410700" y="2284805"/>
            <a:ext cx="873043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33209" y="1096336"/>
            <a:ext cx="3029753" cy="3266067"/>
            <a:chOff x="151200" y="1104084"/>
            <a:chExt cx="3029753" cy="3266067"/>
          </a:xfrm>
        </p:grpSpPr>
        <p:sp>
          <p:nvSpPr>
            <p:cNvPr id="25" name="Rounded Rectangle 24"/>
            <p:cNvSpPr/>
            <p:nvPr/>
          </p:nvSpPr>
          <p:spPr>
            <a:xfrm>
              <a:off x="1591200" y="2659039"/>
              <a:ext cx="1440000" cy="900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2"/>
                  </a:solidFill>
                </a:rPr>
                <a:t>Affy</a:t>
              </a:r>
              <a:r>
                <a:rPr lang="en-US" sz="1400" dirty="0" smtClean="0">
                  <a:solidFill>
                    <a:schemeClr val="tx2"/>
                  </a:solidFill>
                </a:rPr>
                <a:t> 6.0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2,500 individuals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89058" y="1884262"/>
              <a:ext cx="1440000" cy="90000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2"/>
                  </a:solidFill>
                </a:rPr>
                <a:t>Illumina</a:t>
              </a:r>
              <a:r>
                <a:rPr lang="en-US" sz="1400" dirty="0" smtClean="0">
                  <a:solidFill>
                    <a:schemeClr val="tx2"/>
                  </a:solidFill>
                </a:rPr>
                <a:t> 1M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r>
                <a:rPr lang="en-US" sz="1400" dirty="0" smtClean="0">
                  <a:solidFill>
                    <a:schemeClr val="tx2"/>
                  </a:solidFill>
                </a:rPr>
                <a:t>,000 </a:t>
              </a:r>
              <a:r>
                <a:rPr lang="en-US" sz="1400" dirty="0" smtClean="0">
                  <a:solidFill>
                    <a:schemeClr val="tx2"/>
                  </a:solidFill>
                </a:rPr>
                <a:t>individuals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94771" y="3470151"/>
              <a:ext cx="1440000" cy="90000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2"/>
                  </a:solidFill>
                </a:rPr>
                <a:t>Affy</a:t>
              </a:r>
              <a:r>
                <a:rPr lang="en-US" sz="1400" dirty="0" smtClean="0">
                  <a:solidFill>
                    <a:schemeClr val="tx2"/>
                  </a:solidFill>
                </a:rPr>
                <a:t> 5.0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4,500 </a:t>
              </a:r>
              <a:r>
                <a:rPr lang="en-US" sz="1400" dirty="0" smtClean="0">
                  <a:solidFill>
                    <a:schemeClr val="tx2"/>
                  </a:solidFill>
                </a:rPr>
                <a:t>individuals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604100" y="1104084"/>
              <a:ext cx="1440000" cy="900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2"/>
                  </a:solidFill>
                </a:rPr>
                <a:t>Affy</a:t>
              </a:r>
              <a:r>
                <a:rPr lang="en-US" sz="1400" dirty="0" smtClean="0">
                  <a:solidFill>
                    <a:schemeClr val="tx2"/>
                  </a:solidFill>
                </a:rPr>
                <a:t> 6.0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2,500 individuals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151200" y="1106366"/>
              <a:ext cx="1440000" cy="9000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171717"/>
                  </a:solidFill>
                </a:rPr>
                <a:t>Illumina</a:t>
              </a:r>
              <a:r>
                <a:rPr lang="en-US" sz="1400" dirty="0" smtClean="0">
                  <a:solidFill>
                    <a:srgbClr val="171717"/>
                  </a:solidFill>
                </a:rPr>
                <a:t> 1M</a:t>
              </a:r>
            </a:p>
            <a:p>
              <a:pPr algn="ctr"/>
              <a:r>
                <a:rPr lang="en-US" sz="1400" dirty="0" smtClean="0">
                  <a:solidFill>
                    <a:srgbClr val="171717"/>
                  </a:solidFill>
                </a:rPr>
                <a:t>7,000 </a:t>
              </a:r>
              <a:r>
                <a:rPr lang="en-US" sz="1400" dirty="0" smtClean="0">
                  <a:solidFill>
                    <a:srgbClr val="171717"/>
                  </a:solidFill>
                </a:rPr>
                <a:t>individuals</a:t>
              </a:r>
              <a:endParaRPr lang="en-US" sz="1400" dirty="0">
                <a:solidFill>
                  <a:srgbClr val="171717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732961" y="1905089"/>
              <a:ext cx="1440000" cy="90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171717"/>
                  </a:solidFill>
                </a:rPr>
                <a:t>Illumina</a:t>
              </a:r>
              <a:r>
                <a:rPr lang="en-US" sz="1400" dirty="0" smtClean="0">
                  <a:solidFill>
                    <a:srgbClr val="171717"/>
                  </a:solidFill>
                </a:rPr>
                <a:t> 1M</a:t>
              </a:r>
            </a:p>
            <a:p>
              <a:pPr algn="ctr"/>
              <a:r>
                <a:rPr lang="en-US" sz="1400" dirty="0" smtClean="0">
                  <a:solidFill>
                    <a:srgbClr val="171717"/>
                  </a:solidFill>
                </a:rPr>
                <a:t>7,000 </a:t>
              </a:r>
              <a:r>
                <a:rPr lang="en-US" sz="1400" dirty="0" smtClean="0">
                  <a:solidFill>
                    <a:srgbClr val="171717"/>
                  </a:solidFill>
                </a:rPr>
                <a:t>individuals</a:t>
              </a:r>
              <a:endParaRPr lang="en-US" sz="1400" dirty="0">
                <a:solidFill>
                  <a:srgbClr val="171717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40953" y="3470151"/>
              <a:ext cx="1440000" cy="90000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171717"/>
                  </a:solidFill>
                </a:rPr>
                <a:t>Illumina</a:t>
              </a:r>
              <a:r>
                <a:rPr lang="en-US" sz="1400" dirty="0" smtClean="0">
                  <a:solidFill>
                    <a:srgbClr val="171717"/>
                  </a:solidFill>
                </a:rPr>
                <a:t> 1M</a:t>
              </a:r>
            </a:p>
            <a:p>
              <a:pPr algn="ctr"/>
              <a:r>
                <a:rPr lang="en-US" sz="1400" dirty="0">
                  <a:solidFill>
                    <a:srgbClr val="171717"/>
                  </a:solidFill>
                </a:rPr>
                <a:t>5</a:t>
              </a:r>
              <a:r>
                <a:rPr lang="en-US" sz="1400" dirty="0" smtClean="0">
                  <a:solidFill>
                    <a:srgbClr val="171717"/>
                  </a:solidFill>
                </a:rPr>
                <a:t>,000 </a:t>
              </a:r>
              <a:r>
                <a:rPr lang="en-US" sz="1400" dirty="0" smtClean="0">
                  <a:solidFill>
                    <a:srgbClr val="171717"/>
                  </a:solidFill>
                </a:rPr>
                <a:t>individuals</a:t>
              </a:r>
              <a:endParaRPr lang="en-US" sz="1400" dirty="0">
                <a:solidFill>
                  <a:srgbClr val="171717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6314" y="2683683"/>
              <a:ext cx="1440000" cy="90000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rgbClr val="00000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171717"/>
                  </a:solidFill>
                </a:rPr>
                <a:t>Illumina</a:t>
              </a:r>
              <a:r>
                <a:rPr lang="en-US" sz="1400" dirty="0" smtClean="0">
                  <a:solidFill>
                    <a:srgbClr val="171717"/>
                  </a:solidFill>
                </a:rPr>
                <a:t> 2.5M</a:t>
              </a:r>
            </a:p>
            <a:p>
              <a:pPr algn="ctr"/>
              <a:r>
                <a:rPr lang="en-US" sz="1400" dirty="0" smtClean="0">
                  <a:solidFill>
                    <a:srgbClr val="171717"/>
                  </a:solidFill>
                </a:rPr>
                <a:t>12,000 </a:t>
              </a:r>
              <a:r>
                <a:rPr lang="en-US" sz="1400" dirty="0" smtClean="0">
                  <a:solidFill>
                    <a:srgbClr val="171717"/>
                  </a:solidFill>
                </a:rPr>
                <a:t>individuals</a:t>
              </a:r>
              <a:endParaRPr lang="en-US" sz="1400" dirty="0">
                <a:solidFill>
                  <a:srgbClr val="171717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1200" y="6071376"/>
            <a:ext cx="3985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171717"/>
                </a:solidFill>
                <a:latin typeface="Helvetica"/>
                <a:cs typeface="Helvetica"/>
              </a:rPr>
              <a:t>Meta-analysis of GWAS</a:t>
            </a:r>
            <a:endParaRPr lang="en-US" sz="28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035841" y="1816041"/>
            <a:ext cx="0" cy="409540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202435" y="5921302"/>
            <a:ext cx="3779993" cy="31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02431" y="6336268"/>
            <a:ext cx="198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171717"/>
                </a:solidFill>
                <a:latin typeface="Helvetica"/>
                <a:cs typeface="Helvetica"/>
              </a:rPr>
              <a:t>Odds ratio = </a:t>
            </a:r>
            <a:r>
              <a:rPr lang="en-US" sz="1800" dirty="0" err="1" smtClean="0">
                <a:solidFill>
                  <a:srgbClr val="171717"/>
                </a:solidFill>
                <a:latin typeface="Helvetica"/>
                <a:cs typeface="Helvetica"/>
              </a:rPr>
              <a:t>ln</a:t>
            </a:r>
            <a:r>
              <a:rPr lang="en-US" sz="1800" dirty="0" smtClean="0">
                <a:solidFill>
                  <a:srgbClr val="171717"/>
                </a:solidFill>
                <a:latin typeface="Helvetica"/>
                <a:cs typeface="Helvetica"/>
              </a:rPr>
              <a:t>(β)</a:t>
            </a:r>
            <a:endParaRPr lang="en-US" sz="18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19" name="Diamond 18"/>
          <p:cNvSpPr/>
          <p:nvPr/>
        </p:nvSpPr>
        <p:spPr>
          <a:xfrm>
            <a:off x="5633133" y="2071576"/>
            <a:ext cx="431997" cy="431997"/>
          </a:xfrm>
          <a:prstGeom prst="diamond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5309137" y="2503573"/>
            <a:ext cx="359997" cy="359997"/>
          </a:xfrm>
          <a:prstGeom prst="diamond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3" name="Diamond 32"/>
          <p:cNvSpPr/>
          <p:nvPr/>
        </p:nvSpPr>
        <p:spPr>
          <a:xfrm>
            <a:off x="5757464" y="4704617"/>
            <a:ext cx="431997" cy="431997"/>
          </a:xfrm>
          <a:prstGeom prst="diamond">
            <a:avLst/>
          </a:prstGeom>
          <a:solidFill>
            <a:schemeClr val="accent4">
              <a:lumMod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4" name="Diamond 33"/>
          <p:cNvSpPr/>
          <p:nvPr/>
        </p:nvSpPr>
        <p:spPr>
          <a:xfrm>
            <a:off x="5456740" y="4344620"/>
            <a:ext cx="359997" cy="359997"/>
          </a:xfrm>
          <a:prstGeom prst="diamond">
            <a:avLst/>
          </a:prstGeom>
          <a:solidFill>
            <a:schemeClr val="accent3">
              <a:lumMod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5" name="Diamond 34"/>
          <p:cNvSpPr/>
          <p:nvPr/>
        </p:nvSpPr>
        <p:spPr>
          <a:xfrm>
            <a:off x="5887746" y="2863570"/>
            <a:ext cx="395997" cy="395997"/>
          </a:xfrm>
          <a:prstGeom prst="diamond">
            <a:avLst/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5997041" y="3552626"/>
            <a:ext cx="503995" cy="503996"/>
          </a:xfrm>
          <a:prstGeom prst="diamond">
            <a:avLst/>
          </a:prstGeom>
          <a:solidFill>
            <a:srgbClr val="FFC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4939244" y="3984623"/>
            <a:ext cx="323997" cy="323997"/>
          </a:xfrm>
          <a:prstGeom prst="diamond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4795245" y="3264629"/>
            <a:ext cx="287997" cy="287997"/>
          </a:xfrm>
          <a:prstGeom prst="diamond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90261" y="6000690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171717"/>
                </a:solidFill>
                <a:latin typeface="Helvetica"/>
                <a:cs typeface="Helvetica"/>
              </a:rPr>
              <a:t>1.0</a:t>
            </a:r>
            <a:endParaRPr lang="en-US" sz="20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18917" y="5551970"/>
            <a:ext cx="132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rgbClr val="171717"/>
                </a:solidFill>
                <a:latin typeface="Helvetica"/>
                <a:cs typeface="Helvetica"/>
              </a:rPr>
              <a:t>Forest plot</a:t>
            </a:r>
            <a:endParaRPr lang="en-US" sz="1800" i="1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13163" y="5110947"/>
            <a:ext cx="186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171717"/>
                </a:solidFill>
                <a:latin typeface="Helvetica"/>
                <a:cs typeface="Helvetica"/>
              </a:rPr>
              <a:t>Imputation</a:t>
            </a:r>
            <a:endParaRPr lang="en-US" sz="28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cxnSp>
        <p:nvCxnSpPr>
          <p:cNvPr id="47" name="Straight Arrow Connector 46"/>
          <p:cNvCxnSpPr>
            <a:stCxn id="46" idx="2"/>
            <a:endCxn id="12" idx="0"/>
          </p:cNvCxnSpPr>
          <p:nvPr/>
        </p:nvCxnSpPr>
        <p:spPr>
          <a:xfrm>
            <a:off x="2143829" y="5634167"/>
            <a:ext cx="0" cy="4372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Hexagon 72"/>
          <p:cNvSpPr/>
          <p:nvPr/>
        </p:nvSpPr>
        <p:spPr>
          <a:xfrm>
            <a:off x="5575511" y="5455873"/>
            <a:ext cx="520489" cy="406778"/>
          </a:xfrm>
          <a:prstGeom prst="hexagon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95800" y="1066800"/>
            <a:ext cx="265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171717"/>
                </a:solidFill>
                <a:latin typeface="Helvetica"/>
                <a:cs typeface="Helvetica"/>
              </a:rPr>
              <a:t>Results for one SNP</a:t>
            </a:r>
            <a:endParaRPr lang="en-US" sz="2000" b="1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GWAS datasets</a:t>
            </a:r>
            <a:endParaRPr lang="en-US" dirty="0"/>
          </a:p>
        </p:txBody>
      </p:sp>
      <p:sp>
        <p:nvSpPr>
          <p:cNvPr id="41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15, 2017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54</a:t>
            </a:fld>
            <a:endParaRPr lang="en-US" sz="800" dirty="0" smtClean="0">
              <a:latin typeface="Calibri"/>
              <a:cs typeface="Calibri"/>
            </a:endParaRPr>
          </a:p>
        </p:txBody>
      </p:sp>
      <p:cxnSp>
        <p:nvCxnSpPr>
          <p:cNvPr id="45" name="Straight Arrow Connector 44"/>
          <p:cNvCxnSpPr>
            <a:stCxn id="6" idx="2"/>
            <a:endCxn id="46" idx="0"/>
          </p:cNvCxnSpPr>
          <p:nvPr/>
        </p:nvCxnSpPr>
        <p:spPr>
          <a:xfrm flipH="1">
            <a:off x="2143829" y="4362403"/>
            <a:ext cx="799133" cy="748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2"/>
            <a:endCxn id="46" idx="0"/>
          </p:cNvCxnSpPr>
          <p:nvPr/>
        </p:nvCxnSpPr>
        <p:spPr>
          <a:xfrm>
            <a:off x="1496780" y="4362403"/>
            <a:ext cx="647049" cy="748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4155" y="599865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71717"/>
                </a:solidFill>
                <a:latin typeface="Helvetica"/>
                <a:cs typeface="Helvetica"/>
              </a:rPr>
              <a:t>1.12</a:t>
            </a:r>
            <a:endParaRPr lang="en-US" sz="20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5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52400" y="1219201"/>
            <a:ext cx="3153079" cy="2895600"/>
            <a:chOff x="4534968" y="1868714"/>
            <a:chExt cx="4503743" cy="4135969"/>
          </a:xfrm>
        </p:grpSpPr>
        <p:pic>
          <p:nvPicPr>
            <p:cNvPr id="13" name="Picture 12" descr="Screen Shot 2013-06-03 at 5.55.2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"/>
            <a:stretch/>
          </p:blipFill>
          <p:spPr>
            <a:xfrm>
              <a:off x="4534968" y="1868714"/>
              <a:ext cx="4503743" cy="413596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71391" y="2079985"/>
              <a:ext cx="1550780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East Asian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71499" y="2925717"/>
              <a:ext cx="1314372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African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81016" y="4991368"/>
              <a:ext cx="1493824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European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88325" y="3779414"/>
              <a:ext cx="833899" cy="483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Admixed</a:t>
              </a:r>
            </a:p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samples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pic>
          <p:nvPicPr>
            <p:cNvPr id="6" name="Picture 5" descr="HapMaplogoweb1cop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353" y="2041096"/>
              <a:ext cx="1421498" cy="466565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stratification</a:t>
            </a:r>
            <a:endParaRPr lang="en-US" dirty="0"/>
          </a:p>
        </p:txBody>
      </p:sp>
      <p:pic>
        <p:nvPicPr>
          <p:cNvPr id="21" name="Content Placeholder 5" descr="Screen Shot 2014-04-24 at 11.30.41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5" r="18730" b="10700"/>
          <a:stretch/>
        </p:blipFill>
        <p:spPr>
          <a:xfrm>
            <a:off x="4267200" y="304800"/>
            <a:ext cx="4724401" cy="41248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381000" y="4176900"/>
            <a:ext cx="4572000" cy="26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56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Power, Effect size, Sample size…</a:t>
            </a:r>
            <a:endParaRPr lang="en-US" dirty="0"/>
          </a:p>
        </p:txBody>
      </p:sp>
      <p:pic>
        <p:nvPicPr>
          <p:cNvPr id="5" name="Picture 4" descr="Pulit SL ea Association claims in the sequencing era - Genes 201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1" t="26614" r="27297" b="38254"/>
          <a:stretch/>
        </p:blipFill>
        <p:spPr>
          <a:xfrm>
            <a:off x="152400" y="1371600"/>
            <a:ext cx="3960000" cy="4241033"/>
          </a:xfrm>
          <a:prstGeom prst="rect">
            <a:avLst/>
          </a:prstGeom>
        </p:spPr>
      </p:pic>
      <p:pic>
        <p:nvPicPr>
          <p:cNvPr id="6" name="Picture 5" descr="Pulit SL ea Association claims in the sequencing era - Genes 20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9" t="23757" r="19510" b="29524"/>
          <a:stretch/>
        </p:blipFill>
        <p:spPr>
          <a:xfrm>
            <a:off x="4419600" y="1143000"/>
            <a:ext cx="3960000" cy="442617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5638800" y="6477000"/>
            <a:ext cx="25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Pulit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Genes &amp; Genomes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2014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25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CARDIoGRAMplusC4D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4965601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>
                <a:solidFill>
                  <a:schemeClr val="accent1"/>
                </a:solidFill>
              </a:rPr>
              <a:t>C</a:t>
            </a:r>
            <a:r>
              <a:rPr lang="en-US" sz="1800" dirty="0" smtClean="0"/>
              <a:t>oronary </a:t>
            </a:r>
            <a:r>
              <a:rPr lang="en-US" sz="1800" dirty="0" smtClean="0">
                <a:solidFill>
                  <a:schemeClr val="accent1"/>
                </a:solidFill>
              </a:rPr>
              <a:t>Ar</a:t>
            </a:r>
            <a:r>
              <a:rPr lang="en-US" sz="1800" dirty="0" smtClean="0"/>
              <a:t>tery </a:t>
            </a:r>
            <a:r>
              <a:rPr lang="en-US" sz="1800" dirty="0" smtClean="0">
                <a:solidFill>
                  <a:schemeClr val="accent1"/>
                </a:solidFill>
              </a:rPr>
              <a:t>Di</a:t>
            </a:r>
            <a:r>
              <a:rPr lang="en-US" sz="1800" dirty="0" smtClean="0"/>
              <a:t>sease </a:t>
            </a:r>
            <a:r>
              <a:rPr lang="en-US" sz="1800" dirty="0" smtClean="0">
                <a:solidFill>
                  <a:schemeClr val="accent1"/>
                </a:solidFill>
              </a:rPr>
              <a:t>G</a:t>
            </a:r>
            <a:r>
              <a:rPr lang="en-US" sz="1800" dirty="0" smtClean="0"/>
              <a:t>enome–Wide </a:t>
            </a:r>
            <a:r>
              <a:rPr lang="en-US" sz="1800" dirty="0" smtClean="0">
                <a:solidFill>
                  <a:schemeClr val="accent1"/>
                </a:solidFill>
              </a:rPr>
              <a:t>R</a:t>
            </a:r>
            <a:r>
              <a:rPr lang="en-US" sz="1800" dirty="0" smtClean="0"/>
              <a:t>eplication </a:t>
            </a:r>
            <a:r>
              <a:rPr lang="en-US" sz="1800" dirty="0" smtClean="0">
                <a:solidFill>
                  <a:schemeClr val="accent1"/>
                </a:solidFill>
              </a:rPr>
              <a:t>A</a:t>
            </a:r>
            <a:r>
              <a:rPr lang="en-US" sz="1800" dirty="0" smtClean="0"/>
              <a:t>nd </a:t>
            </a:r>
            <a:r>
              <a:rPr lang="en-US" sz="1800" dirty="0" smtClean="0">
                <a:solidFill>
                  <a:schemeClr val="accent1"/>
                </a:solidFill>
              </a:rPr>
              <a:t>M</a:t>
            </a:r>
            <a:r>
              <a:rPr lang="en-US" sz="1800" dirty="0" smtClean="0"/>
              <a:t>eta–Analysis Study: </a:t>
            </a:r>
            <a:r>
              <a:rPr lang="en-US" sz="1800" dirty="0" err="1" smtClean="0"/>
              <a:t>CARDIoGRAM</a:t>
            </a:r>
            <a:endParaRPr lang="en-US" sz="1800" dirty="0" smtClean="0"/>
          </a:p>
          <a:p>
            <a:pPr>
              <a:lnSpc>
                <a:spcPts val="2600"/>
              </a:lnSpc>
            </a:pPr>
            <a:r>
              <a:rPr lang="en-US" sz="1800" dirty="0" smtClean="0"/>
              <a:t>&gt; 63,000 cases and &gt; 130,000 controls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Myocardial infarction (MI), coronary artery disease (CAD) or both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CAD: MI, CABG, PTCA, AP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Age limit: 45-66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Sample size greatly influences power and effect size to discover new variants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CARDIoGRAMplusC4D sought to solves this issue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55 susceptibility loci for CAD were discovered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57</a:t>
            </a:fld>
            <a:endParaRPr lang="en-US" dirty="0" smtClean="0"/>
          </a:p>
        </p:txBody>
      </p:sp>
      <p:pic>
        <p:nvPicPr>
          <p:cNvPr id="5" name="Picture 4" descr="23202125 The CARDIoGRAMplusC4D Consortium ea Large-scale association analysis identifies new risk loci for  CAD - Nat Genet 20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6" y="990600"/>
            <a:ext cx="404648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58</a:t>
            </a:fld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341279"/>
            <a:ext cx="5651500" cy="63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153400" y="5334000"/>
            <a:ext cx="1168399" cy="12954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59</a:t>
            </a:fld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152400"/>
            <a:ext cx="9550399" cy="73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2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170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T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079171" name="Oval 1027"/>
          <p:cNvSpPr>
            <a:spLocks noChangeArrowheads="1"/>
          </p:cNvSpPr>
          <p:nvPr/>
        </p:nvSpPr>
        <p:spPr bwMode="auto">
          <a:xfrm>
            <a:off x="1676400" y="21336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2" name="Oval 1028"/>
          <p:cNvSpPr>
            <a:spLocks noChangeArrowheads="1"/>
          </p:cNvSpPr>
          <p:nvPr/>
        </p:nvSpPr>
        <p:spPr bwMode="auto">
          <a:xfrm>
            <a:off x="6324600" y="53340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3" name="Rectangle 1029"/>
          <p:cNvSpPr>
            <a:spLocks noGrp="1" noChangeArrowheads="1"/>
          </p:cNvSpPr>
          <p:nvPr>
            <p:ph type="title"/>
          </p:nvPr>
        </p:nvSpPr>
        <p:spPr>
          <a:xfrm>
            <a:off x="209550" y="2847975"/>
            <a:ext cx="8724900" cy="1800225"/>
          </a:xfrm>
          <a:solidFill>
            <a:schemeClr val="bg1">
              <a:alpha val="84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  <a:latin typeface="+mn-lt"/>
              </a:rPr>
              <a:t>Most of genetic variation is due to </a:t>
            </a:r>
            <a:r>
              <a:rPr lang="en-US" i="1" dirty="0">
                <a:solidFill>
                  <a:schemeClr val="tx2"/>
                </a:solidFill>
                <a:latin typeface="+mn-lt"/>
              </a:rPr>
              <a:t>single nucleotide polymorphisms (SNPs) </a:t>
            </a:r>
            <a:r>
              <a:rPr lang="en-US" dirty="0">
                <a:solidFill>
                  <a:schemeClr val="tx2"/>
                </a:solidFill>
                <a:latin typeface="+mn-lt"/>
              </a:rPr>
              <a:t>--single base changes that are common in the general population</a:t>
            </a:r>
          </a:p>
        </p:txBody>
      </p:sp>
    </p:spTree>
    <p:extLst>
      <p:ext uri="{BB962C8B-B14F-4D97-AF65-F5344CB8AC3E}">
        <p14:creationId xmlns:p14="http://schemas.microsoft.com/office/powerpoint/2010/main" val="1748119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60</a:t>
            </a:fld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61</a:t>
            </a:fld>
            <a:endParaRPr lang="en-US" dirty="0" smtClean="0"/>
          </a:p>
        </p:txBody>
      </p:sp>
      <p:pic>
        <p:nvPicPr>
          <p:cNvPr id="8" name="Picture 7" descr="21909115 ICBPGWAS Genetic variants in novel pathways influence BP and CVD risk - Nature 201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 b="39980"/>
          <a:stretch/>
        </p:blipFill>
        <p:spPr>
          <a:xfrm>
            <a:off x="152400" y="380999"/>
            <a:ext cx="8563543" cy="60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62</a:t>
            </a:fld>
            <a:endParaRPr lang="en-US" dirty="0" smtClean="0"/>
          </a:p>
        </p:txBody>
      </p:sp>
      <p:pic>
        <p:nvPicPr>
          <p:cNvPr id="3" name="Picture 2" descr="20383146 Köttgen A ea New loci associated with kidney function and CKD - Nat Genet 20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7189" r="50287" b="47277"/>
          <a:stretch/>
        </p:blipFill>
        <p:spPr>
          <a:xfrm>
            <a:off x="2247900" y="304800"/>
            <a:ext cx="4648200" cy="6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63</a:t>
            </a:fld>
            <a:endParaRPr lang="en-US" dirty="0" smtClean="0"/>
          </a:p>
        </p:txBody>
      </p:sp>
      <p:pic>
        <p:nvPicPr>
          <p:cNvPr id="5" name="Picture 4" descr="20581827 Voight BF ea Twelve T2D susceptibility loci identified through large-scale association analysis Nat Genet 20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" t="6753" r="7010" b="52941"/>
          <a:stretch/>
        </p:blipFill>
        <p:spPr>
          <a:xfrm>
            <a:off x="328690" y="381000"/>
            <a:ext cx="848662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7173775" y="5785800"/>
            <a:ext cx="1970225" cy="1072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3" name="Picture 2" descr="qr-code-atheroexpress-n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75" y="4876800"/>
            <a:ext cx="1981200" cy="1981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0"/>
            <a:ext cx="7329518" cy="914400"/>
          </a:xfrm>
        </p:spPr>
        <p:txBody>
          <a:bodyPr/>
          <a:lstStyle/>
          <a:p>
            <a:r>
              <a:rPr lang="en-US" dirty="0"/>
              <a:t>Cardiovascular Genetic Research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82109" y="5633400"/>
            <a:ext cx="4793864" cy="468000"/>
            <a:chOff x="152400" y="5486400"/>
            <a:chExt cx="4793864" cy="468000"/>
          </a:xfrm>
        </p:grpSpPr>
        <p:pic>
          <p:nvPicPr>
            <p:cNvPr id="15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2200" y="5486400"/>
              <a:ext cx="676298" cy="467999"/>
            </a:xfrm>
            <a:prstGeom prst="rect">
              <a:avLst/>
            </a:prstGeom>
            <a:noFill/>
          </p:spPr>
        </p:pic>
        <p:pic>
          <p:nvPicPr>
            <p:cNvPr id="20" name="Picture 3" descr="C:\Users\sander\Documents\Cavadis BV\Media\AE Genomics\AE Genomics 2010 logo without text.jpg"/>
            <p:cNvPicPr>
              <a:picLocks noChangeAspect="1" noChangeArrowheads="1"/>
            </p:cNvPicPr>
            <p:nvPr/>
          </p:nvPicPr>
          <p:blipFill>
            <a:blip r:embed="rId4" cstate="print"/>
            <a:srcRect l="2778" t="2778"/>
            <a:stretch>
              <a:fillRect/>
            </a:stretch>
          </p:blipFill>
          <p:spPr bwMode="auto">
            <a:xfrm>
              <a:off x="1676400" y="5486400"/>
              <a:ext cx="467999" cy="467999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400" y="5486401"/>
              <a:ext cx="1316480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5" t="9981" r="70402" b="78541"/>
            <a:stretch/>
          </p:blipFill>
          <p:spPr bwMode="auto">
            <a:xfrm>
              <a:off x="3276600" y="5486400"/>
              <a:ext cx="1669664" cy="4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216000" y="838200"/>
            <a:ext cx="8640000" cy="342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36000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Char char="•"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Courier New" pitchFamily="49" charset="0"/>
              <a:buChar char="o"/>
              <a:defRPr sz="22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Wingdings" pitchFamily="2" charset="2"/>
              <a:buChar char="§"/>
              <a:defRPr sz="20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18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16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Laboratory of Experimental Cardiology</a:t>
            </a:r>
            <a:endParaRPr lang="en-US" sz="1800" b="1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Sander W. van der Laan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Cardiology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F.W. </a:t>
            </a:r>
            <a:r>
              <a:rPr lang="en-US" sz="1400" dirty="0" err="1" smtClean="0"/>
              <a:t>Asselbergs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Jessica van </a:t>
            </a:r>
            <a:r>
              <a:rPr lang="en-US" sz="1400" dirty="0" err="1" smtClean="0"/>
              <a:t>Setten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Magdalena </a:t>
            </a:r>
            <a:r>
              <a:rPr lang="en-US" sz="1400" dirty="0" err="1" smtClean="0"/>
              <a:t>Harakalova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800" b="1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800" b="1" dirty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800" b="1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Research </a:t>
            </a:r>
            <a:r>
              <a:rPr lang="en-US" sz="1800" b="1" dirty="0" smtClean="0">
                <a:solidFill>
                  <a:schemeClr val="accent1"/>
                </a:solidFill>
              </a:rPr>
              <a:t>topics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Biomarker Discovery &amp; Validation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err="1" smtClean="0"/>
              <a:t>Athero</a:t>
            </a:r>
            <a:r>
              <a:rPr lang="en-US" sz="1400" i="1" dirty="0" smtClean="0"/>
              <a:t>-Express </a:t>
            </a:r>
            <a:r>
              <a:rPr lang="en-US" sz="1400" i="1" dirty="0" smtClean="0"/>
              <a:t>| AAA-Express | CTMM</a:t>
            </a:r>
            <a:endParaRPr lang="en-US" sz="1400" i="1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Ischemic </a:t>
            </a:r>
            <a:r>
              <a:rPr lang="en-US" sz="1400" dirty="0" smtClean="0">
                <a:solidFill>
                  <a:schemeClr val="accent1"/>
                </a:solidFill>
              </a:rPr>
              <a:t>stroke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GWAS | 4C | CRISPR-Cas9</a:t>
            </a:r>
            <a:endParaRPr lang="en-US" sz="1400" i="1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Cardiovascular </a:t>
            </a:r>
            <a:r>
              <a:rPr lang="en-US" sz="1400" dirty="0" smtClean="0">
                <a:solidFill>
                  <a:schemeClr val="accent1"/>
                </a:solidFill>
              </a:rPr>
              <a:t>Genomics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Next-Gen </a:t>
            </a:r>
            <a:r>
              <a:rPr lang="en-US" sz="1400" i="1" dirty="0" smtClean="0"/>
              <a:t>Sequencing | </a:t>
            </a:r>
            <a:r>
              <a:rPr lang="en-US" sz="1400" i="1" dirty="0" err="1" smtClean="0"/>
              <a:t>eQTL</a:t>
            </a:r>
            <a:r>
              <a:rPr lang="en-US" sz="1400" i="1" dirty="0" smtClean="0"/>
              <a:t> | </a:t>
            </a:r>
            <a:r>
              <a:rPr lang="en-US" sz="1400" i="1" dirty="0" err="1" smtClean="0"/>
              <a:t>pQTL</a:t>
            </a:r>
            <a:r>
              <a:rPr lang="en-US" sz="1400" i="1" dirty="0" smtClean="0"/>
              <a:t> | 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Transcriptomics | </a:t>
            </a:r>
            <a:r>
              <a:rPr lang="en-US" sz="1400" i="1" dirty="0" err="1" smtClean="0"/>
              <a:t>Epigenomics</a:t>
            </a:r>
            <a:endParaRPr lang="en-US" sz="14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00" y="4191000"/>
            <a:ext cx="647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S.W. van der 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Laan</a:t>
            </a:r>
          </a:p>
          <a:p>
            <a:pPr algn="ctr"/>
            <a:r>
              <a:rPr lang="en-US" sz="2200" dirty="0" smtClean="0">
                <a:solidFill>
                  <a:schemeClr val="accent1"/>
                </a:solidFill>
                <a:latin typeface="+mn-lt"/>
                <a:hlinkClick r:id="rId7"/>
              </a:rPr>
              <a:t>s.w.vanderlaan-2@umcutrecht.nl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| @</a:t>
            </a:r>
            <a:r>
              <a:rPr lang="en-US" sz="2200" dirty="0" err="1" smtClean="0">
                <a:solidFill>
                  <a:schemeClr val="accent1"/>
                </a:solidFill>
                <a:latin typeface="+mn-lt"/>
              </a:rPr>
              <a:t>swvanderlaan</a:t>
            </a:r>
            <a:endParaRPr lang="en-US" sz="2200" dirty="0" smtClean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3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individual variations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Human genome is ~99 % similar between individuals</a:t>
            </a:r>
          </a:p>
          <a:p>
            <a:r>
              <a:rPr lang="en-US" dirty="0" smtClean="0"/>
              <a:t>0.5-1% different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15,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429" y="2421585"/>
            <a:ext cx="7418171" cy="407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33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619937"/>
            <a:ext cx="11707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/>
                <a:cs typeface="Calibri"/>
              </a:rPr>
              <a:t>Phase I</a:t>
            </a:r>
            <a:endParaRPr lang="en-US" sz="26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141563"/>
            <a:ext cx="4153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2"/>
                </a:solidFill>
                <a:latin typeface="Calibri"/>
                <a:cs typeface="Calibri"/>
              </a:rPr>
              <a:t>1.1 million SNPs</a:t>
            </a:r>
          </a:p>
          <a:p>
            <a:r>
              <a:rPr lang="en-US" sz="2200" dirty="0" smtClean="0">
                <a:solidFill>
                  <a:schemeClr val="accent2"/>
                </a:solidFill>
                <a:latin typeface="Calibri"/>
                <a:cs typeface="Calibri"/>
              </a:rPr>
              <a:t>270 individuals from 4 populations</a:t>
            </a:r>
            <a:endParaRPr lang="en-US" sz="22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3320996"/>
            <a:ext cx="12596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003E77"/>
                </a:solidFill>
                <a:latin typeface="Calibri"/>
                <a:cs typeface="Calibri"/>
              </a:rPr>
              <a:t>Phase II</a:t>
            </a:r>
            <a:endParaRPr lang="en-US" sz="2600" b="1" dirty="0">
              <a:solidFill>
                <a:srgbClr val="003E77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844216"/>
            <a:ext cx="4153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3.1 million SNPs</a:t>
            </a:r>
          </a:p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270 individuals from 4 populations</a:t>
            </a:r>
            <a:endParaRPr lang="en-US" sz="2200" dirty="0">
              <a:solidFill>
                <a:srgbClr val="2C9AFF"/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5037535"/>
            <a:ext cx="13485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003E77"/>
                </a:solidFill>
                <a:latin typeface="Calibri"/>
                <a:cs typeface="Calibri"/>
              </a:rPr>
              <a:t>Phase III</a:t>
            </a:r>
            <a:endParaRPr lang="en-US" sz="2600" b="1" dirty="0">
              <a:solidFill>
                <a:srgbClr val="003E77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578807"/>
            <a:ext cx="4509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1.6 million SNPs</a:t>
            </a:r>
          </a:p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1,184 individuals from 11 populations</a:t>
            </a:r>
            <a:endParaRPr lang="en-US" sz="2200" dirty="0">
              <a:solidFill>
                <a:srgbClr val="2C9AFF"/>
              </a:solidFill>
              <a:latin typeface="Calibri"/>
              <a:cs typeface="Calibri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1001467" y="2857566"/>
            <a:ext cx="336927" cy="466781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1001467" y="4594139"/>
            <a:ext cx="336927" cy="443396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534968" y="1524000"/>
            <a:ext cx="4503743" cy="4135969"/>
            <a:chOff x="4534968" y="1868714"/>
            <a:chExt cx="4503743" cy="4135969"/>
          </a:xfrm>
        </p:grpSpPr>
        <p:pic>
          <p:nvPicPr>
            <p:cNvPr id="13" name="Picture 12" descr="Screen Shot 2013-06-03 at 5.55.2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"/>
            <a:stretch/>
          </p:blipFill>
          <p:spPr>
            <a:xfrm>
              <a:off x="4534968" y="1868714"/>
              <a:ext cx="4503743" cy="413596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71391" y="2079984"/>
              <a:ext cx="1762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East Asian ancestry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71499" y="2925717"/>
              <a:ext cx="1471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African ancestry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81016" y="4991368"/>
              <a:ext cx="1697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European ancestry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88325" y="3779414"/>
              <a:ext cx="8831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Admixed</a:t>
              </a:r>
            </a:p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samples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pic>
          <p:nvPicPr>
            <p:cNvPr id="6" name="Picture 5" descr="HapMaplogoweb1cop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353" y="2041096"/>
              <a:ext cx="1421498" cy="466565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International </a:t>
            </a:r>
            <a:r>
              <a:rPr lang="en-US" dirty="0" err="1"/>
              <a:t>HapMap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5425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3 at 22.26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/>
          <a:stretch/>
        </p:blipFill>
        <p:spPr>
          <a:xfrm>
            <a:off x="152400" y="1219199"/>
            <a:ext cx="8839200" cy="54191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(Body)"/>
                <a:cs typeface="Calibri (Body)"/>
              </a:rPr>
              <a:t>The 1000 Genomes Project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017524"/>
            <a:ext cx="3429000" cy="83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 Genomics Presentation UMC-ICIN 2013v3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 Genomics Presentation UMC-ICIN 2013v3.potx</Template>
  <TotalTime>1778</TotalTime>
  <Words>2367</Words>
  <Application>Microsoft Macintosh PowerPoint</Application>
  <PresentationFormat>On-screen Show (4:3)</PresentationFormat>
  <Paragraphs>602</Paragraphs>
  <Slides>64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Calibri</vt:lpstr>
      <vt:lpstr>Calibri (Body)</vt:lpstr>
      <vt:lpstr>Cambria</vt:lpstr>
      <vt:lpstr>Courier New</vt:lpstr>
      <vt:lpstr>Gill Sans</vt:lpstr>
      <vt:lpstr>Helvetica</vt:lpstr>
      <vt:lpstr>ＭＳ Ｐゴシック</vt:lpstr>
      <vt:lpstr>Wingdings</vt:lpstr>
      <vt:lpstr>Arial</vt:lpstr>
      <vt:lpstr>AE Genomics Presentation UMC-ICIN 2013v3</vt:lpstr>
      <vt:lpstr>Genomics of Atherosclerosis &amp; Cardiovascular Disease</vt:lpstr>
      <vt:lpstr>What we’ll discuss today…</vt:lpstr>
      <vt:lpstr>The human genome</vt:lpstr>
      <vt:lpstr>Human Genome: some statistics</vt:lpstr>
      <vt:lpstr>PowerPoint Presentation</vt:lpstr>
      <vt:lpstr>Most of genetic variation is due to single nucleotide polymorphisms (SNPs) --single base changes that are common in the general population</vt:lpstr>
      <vt:lpstr>Human genome: individual variations</vt:lpstr>
      <vt:lpstr>The International HapMap Project</vt:lpstr>
      <vt:lpstr>The 1000 Genomes Project</vt:lpstr>
      <vt:lpstr>Single-Nucleotide Polymorphism</vt:lpstr>
      <vt:lpstr>Types of SNPs</vt:lpstr>
      <vt:lpstr>PowerPoint Presentation</vt:lpstr>
      <vt:lpstr>PowerPoint Presentation</vt:lpstr>
      <vt:lpstr>PowerPoint Presentation</vt:lpstr>
      <vt:lpstr>Linkage disequilibrium</vt:lpstr>
      <vt:lpstr>3 Things YOu Should Know NOW</vt:lpstr>
      <vt:lpstr>We are all equally unique  ~100 million genetic variations are known to date  among ~3 billion base pairs in the human genome</vt:lpstr>
      <vt:lpstr>PowerPoint Presentation</vt:lpstr>
      <vt:lpstr>PowerPoint Presentation</vt:lpstr>
      <vt:lpstr>So now you know 3 things</vt:lpstr>
      <vt:lpstr>Mendelian and Complex Diseases</vt:lpstr>
      <vt:lpstr>Family history</vt:lpstr>
      <vt:lpstr>What type of disease are we looking at?</vt:lpstr>
      <vt:lpstr>What type of disease are we looking at?</vt:lpstr>
      <vt:lpstr>PowerPoint Presentation</vt:lpstr>
      <vt:lpstr>PowerPoint Presentation</vt:lpstr>
      <vt:lpstr>Monogenic disease</vt:lpstr>
      <vt:lpstr>Types of inheritance</vt:lpstr>
      <vt:lpstr>Example: Huntington's disease (HD)</vt:lpstr>
      <vt:lpstr>PowerPoint Presentation</vt:lpstr>
      <vt:lpstr>PowerPoint Presentation</vt:lpstr>
      <vt:lpstr>Common disease – common variant hypothesis</vt:lpstr>
      <vt:lpstr>What type of disease are we looking at?</vt:lpstr>
      <vt:lpstr>Many factors influence complex traits and common disease</vt:lpstr>
      <vt:lpstr>deCODE Genetics, Inc.</vt:lpstr>
      <vt:lpstr>Wellcome Trust Case-Control Consortium</vt:lpstr>
      <vt:lpstr>One famous example</vt:lpstr>
      <vt:lpstr>Linkage disequilibrium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Many statistical tests to choose from</vt:lpstr>
      <vt:lpstr>PowerPoint Presentation</vt:lpstr>
      <vt:lpstr>9p21 and cardiovascular disease</vt:lpstr>
      <vt:lpstr>A closer look at the results…</vt:lpstr>
      <vt:lpstr>9p21 points to a RNA gene</vt:lpstr>
      <vt:lpstr>The 1000 Genomes Project</vt:lpstr>
      <vt:lpstr>PowerPoint Presentation</vt:lpstr>
      <vt:lpstr>PowerPoint Presentation</vt:lpstr>
      <vt:lpstr>Imputation</vt:lpstr>
      <vt:lpstr>Combining GWAS datasets</vt:lpstr>
      <vt:lpstr>Population stratification</vt:lpstr>
      <vt:lpstr>Power, Effect size, Sample size…</vt:lpstr>
      <vt:lpstr>CARDIoGRAMplusC4D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Cardiovascular Genetic Research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W. van der Laan</dc:creator>
  <cp:lastModifiedBy>Sander W. van der Laan</cp:lastModifiedBy>
  <cp:revision>99</cp:revision>
  <cp:lastPrinted>2010-08-19T15:17:21Z</cp:lastPrinted>
  <dcterms:created xsi:type="dcterms:W3CDTF">2012-01-04T16:02:12Z</dcterms:created>
  <dcterms:modified xsi:type="dcterms:W3CDTF">2017-05-15T09:44:44Z</dcterms:modified>
</cp:coreProperties>
</file>